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3" r:id="rId4"/>
    <p:sldMasterId id="2147483667" r:id="rId5"/>
    <p:sldMasterId id="2147483681" r:id="rId6"/>
    <p:sldMasterId id="214748368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6858000" cx="12192000"/>
  <p:notesSz cx="6858000" cy="9144000"/>
  <p:embeddedFontLst>
    <p:embeddedFont>
      <p:font typeface="Orbitron Medium"/>
      <p:regular r:id="rId22"/>
      <p:bold r:id="rId23"/>
    </p:embeddedFont>
    <p:embeddedFont>
      <p:font typeface="Lato Light"/>
      <p:regular r:id="rId24"/>
      <p:bold r:id="rId25"/>
      <p:italic r:id="rId26"/>
      <p:boldItalic r:id="rId27"/>
    </p:embeddedFont>
    <p:embeddedFont>
      <p:font typeface="Lato Black"/>
      <p:bold r:id="rId28"/>
      <p:boldItalic r:id="rId29"/>
    </p:embeddedFont>
    <p:embeddedFont>
      <p:font typeface="Quicksand"/>
      <p:regular r:id="rId30"/>
      <p:bold r:id="rId31"/>
    </p:embeddedFont>
    <p:embeddedFont>
      <p:font typeface="Quicksand Medium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kff6m0CU3IY7qmlSycPmVv8WK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OrbitronMedium-regular.fntdata"/><Relationship Id="rId21" Type="http://schemas.openxmlformats.org/officeDocument/2006/relationships/slide" Target="slides/slide13.xml"/><Relationship Id="rId24" Type="http://schemas.openxmlformats.org/officeDocument/2006/relationships/font" Target="fonts/LatoLight-regular.fntdata"/><Relationship Id="rId23" Type="http://schemas.openxmlformats.org/officeDocument/2006/relationships/font" Target="fonts/OrbitronMedium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font" Target="fonts/LatoLight-italic.fntdata"/><Relationship Id="rId25" Type="http://schemas.openxmlformats.org/officeDocument/2006/relationships/font" Target="fonts/LatoLight-bold.fntdata"/><Relationship Id="rId28" Type="http://schemas.openxmlformats.org/officeDocument/2006/relationships/font" Target="fonts/LatoBlack-bold.fntdata"/><Relationship Id="rId27" Type="http://schemas.openxmlformats.org/officeDocument/2006/relationships/font" Target="fonts/LatoLight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LatoBlack-boldItalic.fntdata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font" Target="fonts/Quicksand-bold.fntdata"/><Relationship Id="rId30" Type="http://schemas.openxmlformats.org/officeDocument/2006/relationships/font" Target="fonts/Quicksand-regular.fntdata"/><Relationship Id="rId11" Type="http://schemas.openxmlformats.org/officeDocument/2006/relationships/slide" Target="slides/slide3.xml"/><Relationship Id="rId33" Type="http://schemas.openxmlformats.org/officeDocument/2006/relationships/font" Target="fonts/QuicksandMedium-bold.fntdata"/><Relationship Id="rId10" Type="http://schemas.openxmlformats.org/officeDocument/2006/relationships/slide" Target="slides/slide2.xml"/><Relationship Id="rId32" Type="http://schemas.openxmlformats.org/officeDocument/2006/relationships/font" Target="fonts/QuicksandMedium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customschemas.google.com/relationships/presentationmetadata" Target="meta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cf9bb018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 everyone,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and welcome to this microtalk about Machine Learning for microcontrollers,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and quick introduction to the emlearn open-source software package.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My name is Jon Nordby, and I am the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a leading provider of Predictive Maintenance solutions for buildings and ventilation systems.</a:t>
            </a:r>
            <a:endParaRPr/>
          </a:p>
        </p:txBody>
      </p:sp>
      <p:sp>
        <p:nvSpPr>
          <p:cNvPr id="436" name="Google Shape;436;g2ccf9bb018a_0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cf9bb018a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will find more information on emlearn.org</a:t>
            </a:r>
            <a:endParaRPr/>
          </a:p>
        </p:txBody>
      </p:sp>
      <p:sp>
        <p:nvSpPr>
          <p:cNvPr id="528" name="Google Shape;528;g2ccf9bb018a_0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ccf9bb018a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Thank you for listening.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hope you found it interesting and useful.</a:t>
            </a:r>
            <a:endParaRPr/>
          </a:p>
        </p:txBody>
      </p:sp>
      <p:sp>
        <p:nvSpPr>
          <p:cNvPr id="542" name="Google Shape;542;g2ccf9bb018a_0_4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cf9bb018a_0_4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ccf9bb018a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cf9bb018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ccf9bb018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###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ccf9bb018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Machine Learning is applied in more and more fields,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covering a very diverse set of applications.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When it comes to Machine Learning on microcontrollers,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are obviously not going to be running any Large Language Models or generative image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component in blue is the Machine Learning model,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g2ccf9bb018a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cf9bb018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Here is an example of a practival project: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Analysing cattle activity using an accelerometer.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 decision tree model is used to analyze the accelerometer data,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and classify into lying/walking/standing/grazing/ruminating.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These categories are very compact and are transmitted over LoRaWAN.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And the data over time can be used to detect abnormal behavior,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which can indicate health issues, external threats or stressors.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They found that running the Machine Learning on-sensor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uses 50 times less power than transmitting raw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Giving a huge increase in battery life.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2" name="Google Shape;452;g2ccf9bb018a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cf9bb018a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emlearn is an open-source software library that can be used to implement such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 provides embedded friendly implementations of Machine Learning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 supports converting models trained in Python, the most popular programming languge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for ML / Data Science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Can either use scikit-learn or Keras, two very established frameworks.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code is portable and clean C99.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 can be used on even the smallest MCUs,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as it does not need FPU, and the code size is very small.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ccf9bb018a_0_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cf9bb018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emlearn supports the three most common ML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classification, regression, anomaly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Supports a selection of embedded friendly models: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Tree-based ensembles, K Nearest Neighbors and Neural Networks</a:t>
            </a:r>
            <a:endParaRPr/>
          </a:p>
        </p:txBody>
      </p:sp>
      <p:sp>
        <p:nvSpPr>
          <p:cNvPr id="475" name="Google Shape;475;g2ccf9bb018a_0_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f9bb018a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Now we will quickly show how to use emlearn.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library can be installed either as a Python package,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 be included as a git submodule.</a:t>
            </a:r>
            <a:endParaRPr/>
          </a:p>
        </p:txBody>
      </p:sp>
      <p:sp>
        <p:nvSpPr>
          <p:cNvPr id="483" name="Google Shape;483;g2ccf9bb018a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cf9bb018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Training a model is done using a standard framework like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will need to already have a dataset collected and labeled for your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There is nothing emlearn specific at this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although you should use a model small enough to fit on your target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We also provide some tools for checking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Once you have a trained model, you are ready to deploy it to the device.</a:t>
            </a:r>
            <a:endParaRPr/>
          </a:p>
        </p:txBody>
      </p:sp>
      <p:sp>
        <p:nvSpPr>
          <p:cNvPr id="491" name="Google Shape;491;g2ccf9bb018a_0_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cf9bb018a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emlearn provides a function to convert your trained Python model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into an optimize C model,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and a function to save this as C code.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There are a few model-specific options for convert,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but for most cases, nothing needs to be specified.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The are also tools verification of the optimized C model again the original Python.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04" name="Google Shape;504;g2ccf9bb018a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cf9bb018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To use the code, include the generated header file.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Pass the data to the predict() call of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The output can the be used to trigger relevant actions,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such as controlling motors, logging event that occur,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or sent an external system.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In this example, we just show the model output on a display.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16" name="Google Shape;516;g2ccf9bb018a_0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bg>
      <p:bgPr>
        <a:solidFill>
          <a:schemeClr val="accen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41"/>
          <p:cNvSpPr/>
          <p:nvPr>
            <p:ph idx="1" type="body"/>
          </p:nvPr>
        </p:nvSpPr>
        <p:spPr>
          <a:xfrm>
            <a:off x="3005384" y="4386564"/>
            <a:ext cx="6176715" cy="584775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" name="Google Shape;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166" y="837564"/>
            <a:ext cx="1489647" cy="7339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1"/>
          <p:cNvSpPr/>
          <p:nvPr>
            <p:ph idx="2" type="pic"/>
          </p:nvPr>
        </p:nvSpPr>
        <p:spPr>
          <a:xfrm>
            <a:off x="2640470" y="837325"/>
            <a:ext cx="915617" cy="73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41"/>
          <p:cNvSpPr txBox="1"/>
          <p:nvPr>
            <p:ph type="title"/>
          </p:nvPr>
        </p:nvSpPr>
        <p:spPr>
          <a:xfrm>
            <a:off x="485397" y="2554563"/>
            <a:ext cx="112212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 Black"/>
              <a:buNone/>
              <a:defRPr b="0" i="0" sz="48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1"/>
          <p:cNvSpPr/>
          <p:nvPr/>
        </p:nvSpPr>
        <p:spPr>
          <a:xfrm>
            <a:off x="3385963" y="6234348"/>
            <a:ext cx="54200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www.embeddedonlineconference.com</a:t>
            </a:r>
            <a:endParaRPr/>
          </a:p>
        </p:txBody>
      </p:sp>
      <p:sp>
        <p:nvSpPr>
          <p:cNvPr id="12" name="Google Shape;12;p41"/>
          <p:cNvSpPr txBox="1"/>
          <p:nvPr>
            <p:ph idx="3" type="body"/>
          </p:nvPr>
        </p:nvSpPr>
        <p:spPr>
          <a:xfrm>
            <a:off x="485397" y="3408814"/>
            <a:ext cx="11221206" cy="72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peech Bubble">
  <p:cSld name="Two Columns with Speech Bubb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5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65"/>
          <p:cNvSpPr/>
          <p:nvPr/>
        </p:nvSpPr>
        <p:spPr>
          <a:xfrm>
            <a:off x="7757197" y="1"/>
            <a:ext cx="4434803" cy="64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87" name="Google Shape;87;p65"/>
          <p:cNvGrpSpPr/>
          <p:nvPr/>
        </p:nvGrpSpPr>
        <p:grpSpPr>
          <a:xfrm>
            <a:off x="8068937" y="1394460"/>
            <a:ext cx="3765601" cy="4069080"/>
            <a:chOff x="8455438" y="1227956"/>
            <a:chExt cx="3765601" cy="4069080"/>
          </a:xfrm>
        </p:grpSpPr>
        <p:sp>
          <p:nvSpPr>
            <p:cNvPr id="88" name="Google Shape;88;p65"/>
            <p:cNvSpPr/>
            <p:nvPr/>
          </p:nvSpPr>
          <p:spPr>
            <a:xfrm>
              <a:off x="8455439" y="1227956"/>
              <a:ext cx="3765600" cy="3566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65"/>
            <p:cNvSpPr/>
            <p:nvPr/>
          </p:nvSpPr>
          <p:spPr>
            <a:xfrm rot="5400000">
              <a:off x="8415702" y="4828956"/>
              <a:ext cx="507816" cy="428344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65"/>
          <p:cNvSpPr txBox="1"/>
          <p:nvPr>
            <p:ph idx="1" type="body"/>
          </p:nvPr>
        </p:nvSpPr>
        <p:spPr>
          <a:xfrm>
            <a:off x="8496572" y="1882362"/>
            <a:ext cx="29103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65"/>
          <p:cNvSpPr txBox="1"/>
          <p:nvPr>
            <p:ph type="title"/>
          </p:nvPr>
        </p:nvSpPr>
        <p:spPr>
          <a:xfrm>
            <a:off x="454096" y="637100"/>
            <a:ext cx="61950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65"/>
          <p:cNvSpPr txBox="1"/>
          <p:nvPr>
            <p:ph idx="2" type="body"/>
          </p:nvPr>
        </p:nvSpPr>
        <p:spPr>
          <a:xfrm>
            <a:off x="454095" y="3492000"/>
            <a:ext cx="33896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65"/>
          <p:cNvSpPr txBox="1"/>
          <p:nvPr>
            <p:ph idx="3" type="body"/>
          </p:nvPr>
        </p:nvSpPr>
        <p:spPr>
          <a:xfrm>
            <a:off x="4105646" y="3492000"/>
            <a:ext cx="33896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65"/>
          <p:cNvSpPr txBox="1"/>
          <p:nvPr>
            <p:ph idx="4" type="body"/>
          </p:nvPr>
        </p:nvSpPr>
        <p:spPr>
          <a:xfrm>
            <a:off x="454095" y="2159999"/>
            <a:ext cx="33896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65"/>
          <p:cNvSpPr txBox="1"/>
          <p:nvPr>
            <p:ph idx="5" type="body"/>
          </p:nvPr>
        </p:nvSpPr>
        <p:spPr>
          <a:xfrm>
            <a:off x="4105646" y="2159999"/>
            <a:ext cx="33896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ide Image">
  <p:cSld name="Text &amp; Side Imag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7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67"/>
          <p:cNvPicPr preferRelativeResize="0"/>
          <p:nvPr>
            <p:ph idx="2" type="pic"/>
          </p:nvPr>
        </p:nvPicPr>
        <p:blipFill/>
        <p:spPr>
          <a:xfrm>
            <a:off x="6920344" y="0"/>
            <a:ext cx="5271655" cy="6444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9" name="Google Shape;99;p67"/>
          <p:cNvSpPr txBox="1"/>
          <p:nvPr>
            <p:ph type="title"/>
          </p:nvPr>
        </p:nvSpPr>
        <p:spPr>
          <a:xfrm>
            <a:off x="454096" y="637100"/>
            <a:ext cx="61956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67"/>
          <p:cNvSpPr txBox="1"/>
          <p:nvPr>
            <p:ph idx="1" type="body"/>
          </p:nvPr>
        </p:nvSpPr>
        <p:spPr>
          <a:xfrm>
            <a:off x="454096" y="2736000"/>
            <a:ext cx="61956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67"/>
          <p:cNvSpPr txBox="1"/>
          <p:nvPr>
            <p:ph idx="3" type="body"/>
          </p:nvPr>
        </p:nvSpPr>
        <p:spPr>
          <a:xfrm>
            <a:off x="454025" y="1800000"/>
            <a:ext cx="61956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">
  <p:cSld name="Text &amp; Imag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9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9"/>
          <p:cNvSpPr/>
          <p:nvPr/>
        </p:nvSpPr>
        <p:spPr>
          <a:xfrm>
            <a:off x="4004486" y="1827087"/>
            <a:ext cx="8187513" cy="2846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69"/>
          <p:cNvPicPr preferRelativeResize="0"/>
          <p:nvPr>
            <p:ph idx="2" type="pic"/>
          </p:nvPr>
        </p:nvPicPr>
        <p:blipFill/>
        <p:spPr>
          <a:xfrm>
            <a:off x="4243554" y="2736001"/>
            <a:ext cx="3854688" cy="256979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06" name="Google Shape;106;p69"/>
          <p:cNvSpPr txBox="1"/>
          <p:nvPr>
            <p:ph idx="1" type="body"/>
          </p:nvPr>
        </p:nvSpPr>
        <p:spPr>
          <a:xfrm>
            <a:off x="8689955" y="2788898"/>
            <a:ext cx="29103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69"/>
          <p:cNvSpPr txBox="1"/>
          <p:nvPr>
            <p:ph type="title"/>
          </p:nvPr>
        </p:nvSpPr>
        <p:spPr>
          <a:xfrm>
            <a:off x="454096" y="6371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69"/>
          <p:cNvSpPr txBox="1"/>
          <p:nvPr>
            <p:ph idx="3" type="body"/>
          </p:nvPr>
        </p:nvSpPr>
        <p:spPr>
          <a:xfrm>
            <a:off x="454096" y="2736000"/>
            <a:ext cx="319774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69"/>
          <p:cNvSpPr txBox="1"/>
          <p:nvPr>
            <p:ph idx="4" type="body"/>
          </p:nvPr>
        </p:nvSpPr>
        <p:spPr>
          <a:xfrm>
            <a:off x="454025" y="1800000"/>
            <a:ext cx="3197745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2">
  <p:cSld name="Text &amp; Image 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71"/>
          <p:cNvSpPr/>
          <p:nvPr/>
        </p:nvSpPr>
        <p:spPr>
          <a:xfrm>
            <a:off x="4004486" y="3712227"/>
            <a:ext cx="8187513" cy="27317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71"/>
          <p:cNvPicPr preferRelativeResize="0"/>
          <p:nvPr>
            <p:ph idx="2" type="pic"/>
          </p:nvPr>
        </p:nvPicPr>
        <p:blipFill/>
        <p:spPr>
          <a:xfrm>
            <a:off x="4004485" y="1692000"/>
            <a:ext cx="8187512" cy="202022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14" name="Google Shape;114;p71"/>
          <p:cNvSpPr txBox="1"/>
          <p:nvPr>
            <p:ph idx="1" type="body"/>
          </p:nvPr>
        </p:nvSpPr>
        <p:spPr>
          <a:xfrm>
            <a:off x="4640834" y="4616448"/>
            <a:ext cx="29103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71"/>
          <p:cNvSpPr txBox="1"/>
          <p:nvPr>
            <p:ph type="title"/>
          </p:nvPr>
        </p:nvSpPr>
        <p:spPr>
          <a:xfrm>
            <a:off x="454096" y="6371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71"/>
          <p:cNvSpPr txBox="1"/>
          <p:nvPr>
            <p:ph idx="3" type="body"/>
          </p:nvPr>
        </p:nvSpPr>
        <p:spPr>
          <a:xfrm>
            <a:off x="454096" y="2736000"/>
            <a:ext cx="319774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71"/>
          <p:cNvSpPr txBox="1"/>
          <p:nvPr>
            <p:ph idx="4" type="body"/>
          </p:nvPr>
        </p:nvSpPr>
        <p:spPr>
          <a:xfrm>
            <a:off x="454025" y="1800000"/>
            <a:ext cx="3197745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3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73"/>
          <p:cNvSpPr txBox="1"/>
          <p:nvPr/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‹#›</a:t>
            </a:fld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1" name="Google Shape;121;p73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" name="Google Shape;122;p73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3" name="Google Shape;123;p73"/>
          <p:cNvSpPr txBox="1"/>
          <p:nvPr/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‹#›</a:t>
            </a:fld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4" name="Google Shape;124;p73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125" name="Google Shape;125;p73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sp>
        <p:nvSpPr>
          <p:cNvPr id="126" name="Google Shape;126;p73"/>
          <p:cNvSpPr/>
          <p:nvPr/>
        </p:nvSpPr>
        <p:spPr>
          <a:xfrm>
            <a:off x="376784" y="-18942"/>
            <a:ext cx="1755071" cy="17411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pen quotation mark" id="127" name="Google Shape;12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4319" y="926256"/>
            <a:ext cx="1741184" cy="1741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3"/>
          <p:cNvSpPr txBox="1"/>
          <p:nvPr>
            <p:ph idx="1" type="body"/>
          </p:nvPr>
        </p:nvSpPr>
        <p:spPr>
          <a:xfrm>
            <a:off x="1674415" y="2735644"/>
            <a:ext cx="5292725" cy="39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73"/>
          <p:cNvSpPr txBox="1"/>
          <p:nvPr>
            <p:ph idx="2" type="body"/>
          </p:nvPr>
        </p:nvSpPr>
        <p:spPr>
          <a:xfrm>
            <a:off x="3868615" y="4213987"/>
            <a:ext cx="3098525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Image 1">
  <p:cSld name="Background Image 1"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ircuit board&#10;&#10;Description automatically generated" id="131" name="Google Shape;131;p75"/>
          <p:cNvPicPr preferRelativeResize="0"/>
          <p:nvPr/>
        </p:nvPicPr>
        <p:blipFill rotWithShape="1">
          <a:blip r:embed="rId2">
            <a:alphaModFix/>
          </a:blip>
          <a:srcRect b="12500" l="0" r="0" t="12500"/>
          <a:stretch/>
        </p:blipFill>
        <p:spPr>
          <a:xfrm>
            <a:off x="5" y="5193"/>
            <a:ext cx="12184080" cy="6853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5"/>
          <p:cNvSpPr/>
          <p:nvPr/>
        </p:nvSpPr>
        <p:spPr>
          <a:xfrm>
            <a:off x="-7909" y="0"/>
            <a:ext cx="12192000" cy="6857999"/>
          </a:xfrm>
          <a:prstGeom prst="rect">
            <a:avLst/>
          </a:prstGeom>
          <a:gradFill>
            <a:gsLst>
              <a:gs pos="0">
                <a:srgbClr val="0D72B9">
                  <a:alpha val="86666"/>
                </a:srgbClr>
              </a:gs>
              <a:gs pos="41000">
                <a:srgbClr val="0E81D0">
                  <a:alpha val="86666"/>
                </a:srgbClr>
              </a:gs>
              <a:gs pos="89000">
                <a:srgbClr val="4EAFF3">
                  <a:alpha val="86666"/>
                </a:srgbClr>
              </a:gs>
              <a:gs pos="100000">
                <a:srgbClr val="4EAFF3">
                  <a:alpha val="86666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5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4" name="Google Shape;134;p75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5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6" name="Google Shape;136;p75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75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75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139" name="Google Shape;139;p75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sp>
        <p:nvSpPr>
          <p:cNvPr id="140" name="Google Shape;140;p75"/>
          <p:cNvSpPr txBox="1"/>
          <p:nvPr>
            <p:ph idx="1" type="body"/>
          </p:nvPr>
        </p:nvSpPr>
        <p:spPr>
          <a:xfrm>
            <a:off x="1007861" y="2963389"/>
            <a:ext cx="581868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75"/>
          <p:cNvSpPr txBox="1"/>
          <p:nvPr>
            <p:ph idx="2" type="body"/>
          </p:nvPr>
        </p:nvSpPr>
        <p:spPr>
          <a:xfrm>
            <a:off x="1008108" y="2199046"/>
            <a:ext cx="581818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Image 2">
  <p:cSld name="Background Image 2"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ircuit board&#10;&#10;Description automatically generated" id="143" name="Google Shape;143;p77"/>
          <p:cNvPicPr preferRelativeResize="0"/>
          <p:nvPr/>
        </p:nvPicPr>
        <p:blipFill rotWithShape="1">
          <a:blip r:embed="rId2">
            <a:alphaModFix/>
          </a:blip>
          <a:srcRect b="7813" l="0" r="0" t="7812"/>
          <a:stretch/>
        </p:blipFill>
        <p:spPr>
          <a:xfrm>
            <a:off x="7909" y="527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0D72B9">
                  <a:alpha val="86666"/>
                </a:srgbClr>
              </a:gs>
              <a:gs pos="41000">
                <a:srgbClr val="0E81D0">
                  <a:alpha val="86666"/>
                </a:srgbClr>
              </a:gs>
              <a:gs pos="89000">
                <a:srgbClr val="4EAFF3">
                  <a:alpha val="86666"/>
                </a:srgbClr>
              </a:gs>
              <a:gs pos="100000">
                <a:srgbClr val="4EAFF3">
                  <a:alpha val="86666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7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77"/>
          <p:cNvSpPr txBox="1"/>
          <p:nvPr>
            <p:ph idx="1" type="body"/>
          </p:nvPr>
        </p:nvSpPr>
        <p:spPr>
          <a:xfrm>
            <a:off x="1007861" y="2963389"/>
            <a:ext cx="581868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77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7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" name="Google Shape;149;p77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" name="Google Shape;150;p77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77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152" name="Google Shape;152;p77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sp>
        <p:nvSpPr>
          <p:cNvPr id="153" name="Google Shape;153;p77"/>
          <p:cNvSpPr txBox="1"/>
          <p:nvPr>
            <p:ph idx="2" type="body"/>
          </p:nvPr>
        </p:nvSpPr>
        <p:spPr>
          <a:xfrm>
            <a:off x="1008108" y="2199046"/>
            <a:ext cx="581818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Image 3">
  <p:cSld name="Background Image 3">
    <p:bg>
      <p:bgPr>
        <a:solidFill>
          <a:schemeClr val="accen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9"/>
          <p:cNvPicPr preferRelativeResize="0"/>
          <p:nvPr/>
        </p:nvPicPr>
        <p:blipFill rotWithShape="1">
          <a:blip r:embed="rId2">
            <a:alphaModFix/>
          </a:blip>
          <a:srcRect b="7813" l="0" r="0" t="7812"/>
          <a:stretch/>
        </p:blipFill>
        <p:spPr>
          <a:xfrm>
            <a:off x="2936" y="1652"/>
            <a:ext cx="12186128" cy="685469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9"/>
          <p:cNvSpPr/>
          <p:nvPr/>
        </p:nvSpPr>
        <p:spPr>
          <a:xfrm>
            <a:off x="-7909" y="0"/>
            <a:ext cx="12192000" cy="6857999"/>
          </a:xfrm>
          <a:prstGeom prst="rect">
            <a:avLst/>
          </a:prstGeom>
          <a:gradFill>
            <a:gsLst>
              <a:gs pos="0">
                <a:srgbClr val="0D72B9">
                  <a:alpha val="86666"/>
                </a:srgbClr>
              </a:gs>
              <a:gs pos="41000">
                <a:srgbClr val="0E81D0">
                  <a:alpha val="86666"/>
                </a:srgbClr>
              </a:gs>
              <a:gs pos="89000">
                <a:srgbClr val="4EAFF3">
                  <a:alpha val="86666"/>
                </a:srgbClr>
              </a:gs>
              <a:gs pos="100000">
                <a:srgbClr val="4EAFF3">
                  <a:alpha val="86666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9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p79"/>
          <p:cNvSpPr txBox="1"/>
          <p:nvPr>
            <p:ph idx="1" type="body"/>
          </p:nvPr>
        </p:nvSpPr>
        <p:spPr>
          <a:xfrm>
            <a:off x="1007861" y="2963389"/>
            <a:ext cx="581868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79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9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Google Shape;161;p79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" name="Google Shape;162;p79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79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164" name="Google Shape;164;p79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sp>
        <p:nvSpPr>
          <p:cNvPr id="165" name="Google Shape;165;p79"/>
          <p:cNvSpPr txBox="1"/>
          <p:nvPr>
            <p:ph idx="2" type="body"/>
          </p:nvPr>
        </p:nvSpPr>
        <p:spPr>
          <a:xfrm>
            <a:off x="1008108" y="2199046"/>
            <a:ext cx="581818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6"/>
          <p:cNvSpPr txBox="1"/>
          <p:nvPr>
            <p:ph type="title"/>
          </p:nvPr>
        </p:nvSpPr>
        <p:spPr>
          <a:xfrm>
            <a:off x="454096" y="6371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75" name="Google Shape;17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6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7" name="Google Shape;177;p56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178" name="Google Shape;178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56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56"/>
          <p:cNvSpPr/>
          <p:nvPr>
            <p:ph idx="2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56"/>
          <p:cNvSpPr txBox="1"/>
          <p:nvPr>
            <p:ph idx="1" type="body"/>
          </p:nvPr>
        </p:nvSpPr>
        <p:spPr>
          <a:xfrm>
            <a:off x="454096" y="2736000"/>
            <a:ext cx="73620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56"/>
          <p:cNvSpPr txBox="1"/>
          <p:nvPr>
            <p:ph idx="3" type="body"/>
          </p:nvPr>
        </p:nvSpPr>
        <p:spPr>
          <a:xfrm>
            <a:off x="454025" y="1800000"/>
            <a:ext cx="73620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8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58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8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7" name="Google Shape;187;p58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8" name="Google Shape;188;p58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58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190" name="Google Shape;190;p58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pic>
        <p:nvPicPr>
          <p:cNvPr id="191" name="Google Shape;19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58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193" name="Google Shape;193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58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58"/>
          <p:cNvSpPr/>
          <p:nvPr>
            <p:ph idx="2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58"/>
          <p:cNvSpPr txBox="1"/>
          <p:nvPr>
            <p:ph idx="1" type="body"/>
          </p:nvPr>
        </p:nvSpPr>
        <p:spPr>
          <a:xfrm>
            <a:off x="454096" y="2736000"/>
            <a:ext cx="73620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58"/>
          <p:cNvSpPr txBox="1"/>
          <p:nvPr>
            <p:ph idx="3" type="body"/>
          </p:nvPr>
        </p:nvSpPr>
        <p:spPr>
          <a:xfrm>
            <a:off x="454025" y="1800000"/>
            <a:ext cx="73620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/>
          <p:nvPr/>
        </p:nvSpPr>
        <p:spPr>
          <a:xfrm>
            <a:off x="2901262" y="0"/>
            <a:ext cx="9291339" cy="6858000"/>
          </a:xfrm>
          <a:custGeom>
            <a:rect b="b" l="l" r="r" t="t"/>
            <a:pathLst>
              <a:path extrusionOk="0" h="6858000" w="9291339">
                <a:moveTo>
                  <a:pt x="0" y="0"/>
                </a:moveTo>
                <a:lnTo>
                  <a:pt x="9291339" y="0"/>
                </a:lnTo>
                <a:lnTo>
                  <a:pt x="9291339" y="6858000"/>
                </a:lnTo>
                <a:lnTo>
                  <a:pt x="131164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976" y="2204778"/>
            <a:ext cx="1818842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2"/>
          <p:cNvSpPr/>
          <p:nvPr/>
        </p:nvSpPr>
        <p:spPr>
          <a:xfrm>
            <a:off x="462971" y="5434003"/>
            <a:ext cx="295786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www.embeddedonlineconference.com</a:t>
            </a:r>
            <a:endParaRPr/>
          </a:p>
        </p:txBody>
      </p:sp>
      <p:sp>
        <p:nvSpPr>
          <p:cNvPr id="17" name="Google Shape;17;p42"/>
          <p:cNvSpPr txBox="1"/>
          <p:nvPr>
            <p:ph type="title"/>
          </p:nvPr>
        </p:nvSpPr>
        <p:spPr>
          <a:xfrm>
            <a:off x="4725062" y="1225270"/>
            <a:ext cx="678113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 Black"/>
              <a:buNone/>
              <a:defRPr b="0" i="0" sz="48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2"/>
          <p:cNvSpPr/>
          <p:nvPr>
            <p:ph idx="1" type="body"/>
          </p:nvPr>
        </p:nvSpPr>
        <p:spPr>
          <a:xfrm>
            <a:off x="4725062" y="5263636"/>
            <a:ext cx="4565676" cy="5847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72B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72B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2"/>
          <p:cNvSpPr/>
          <p:nvPr>
            <p:ph idx="2" type="pic"/>
          </p:nvPr>
        </p:nvSpPr>
        <p:spPr>
          <a:xfrm>
            <a:off x="1201942" y="3769970"/>
            <a:ext cx="1094910" cy="1092972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42"/>
          <p:cNvSpPr txBox="1"/>
          <p:nvPr>
            <p:ph idx="3" type="body"/>
          </p:nvPr>
        </p:nvSpPr>
        <p:spPr>
          <a:xfrm>
            <a:off x="4725062" y="3408814"/>
            <a:ext cx="6781138" cy="72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Red">
  <p:cSld name="Simple Text - Red">
    <p:bg>
      <p:bgPr>
        <a:solidFill>
          <a:schemeClr val="accent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0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0" name="Google Shape;200;p60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0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2" name="Google Shape;202;p60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3" name="Google Shape;203;p60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60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205" name="Google Shape;205;p60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pic>
        <p:nvPicPr>
          <p:cNvPr id="206" name="Google Shape;20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60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208" name="Google Shape;208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60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60"/>
          <p:cNvSpPr/>
          <p:nvPr>
            <p:ph idx="2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60"/>
          <p:cNvSpPr txBox="1"/>
          <p:nvPr>
            <p:ph idx="1" type="body"/>
          </p:nvPr>
        </p:nvSpPr>
        <p:spPr>
          <a:xfrm>
            <a:off x="454096" y="2736000"/>
            <a:ext cx="73620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60"/>
          <p:cNvSpPr txBox="1"/>
          <p:nvPr>
            <p:ph idx="3" type="body"/>
          </p:nvPr>
        </p:nvSpPr>
        <p:spPr>
          <a:xfrm>
            <a:off x="454025" y="1800000"/>
            <a:ext cx="73620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2"/>
          <p:cNvSpPr/>
          <p:nvPr/>
        </p:nvSpPr>
        <p:spPr>
          <a:xfrm>
            <a:off x="7757197" y="1"/>
            <a:ext cx="4434803" cy="64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5" name="Google Shape;215;p62"/>
          <p:cNvSpPr txBox="1"/>
          <p:nvPr>
            <p:ph idx="1" type="body"/>
          </p:nvPr>
        </p:nvSpPr>
        <p:spPr>
          <a:xfrm>
            <a:off x="8164274" y="1329276"/>
            <a:ext cx="362064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62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62"/>
          <p:cNvSpPr txBox="1"/>
          <p:nvPr>
            <p:ph type="title"/>
          </p:nvPr>
        </p:nvSpPr>
        <p:spPr>
          <a:xfrm>
            <a:off x="454096" y="637100"/>
            <a:ext cx="61956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18" name="Google Shape;21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62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220" name="Google Shape;220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62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62"/>
          <p:cNvSpPr/>
          <p:nvPr>
            <p:ph idx="2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62"/>
          <p:cNvSpPr txBox="1"/>
          <p:nvPr>
            <p:ph idx="3" type="body"/>
          </p:nvPr>
        </p:nvSpPr>
        <p:spPr>
          <a:xfrm>
            <a:off x="454096" y="2736000"/>
            <a:ext cx="3396778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62"/>
          <p:cNvSpPr txBox="1"/>
          <p:nvPr>
            <p:ph idx="4" type="body"/>
          </p:nvPr>
        </p:nvSpPr>
        <p:spPr>
          <a:xfrm>
            <a:off x="454025" y="1800000"/>
            <a:ext cx="3396778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62"/>
          <p:cNvSpPr txBox="1"/>
          <p:nvPr>
            <p:ph idx="5" type="body"/>
          </p:nvPr>
        </p:nvSpPr>
        <p:spPr>
          <a:xfrm>
            <a:off x="4182463" y="1800225"/>
            <a:ext cx="3243006" cy="415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4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64"/>
          <p:cNvSpPr/>
          <p:nvPr/>
        </p:nvSpPr>
        <p:spPr>
          <a:xfrm>
            <a:off x="7757197" y="1"/>
            <a:ext cx="4434803" cy="64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9" name="Google Shape;229;p64"/>
          <p:cNvSpPr txBox="1"/>
          <p:nvPr>
            <p:ph idx="1" type="body"/>
          </p:nvPr>
        </p:nvSpPr>
        <p:spPr>
          <a:xfrm>
            <a:off x="8164274" y="1329276"/>
            <a:ext cx="362064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64"/>
          <p:cNvSpPr txBox="1"/>
          <p:nvPr>
            <p:ph type="title"/>
          </p:nvPr>
        </p:nvSpPr>
        <p:spPr>
          <a:xfrm>
            <a:off x="454096" y="637100"/>
            <a:ext cx="61950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31" name="Google Shape;23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64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233" name="Google Shape;233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64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64"/>
          <p:cNvSpPr/>
          <p:nvPr>
            <p:ph idx="2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64"/>
          <p:cNvSpPr txBox="1"/>
          <p:nvPr>
            <p:ph idx="3" type="body"/>
          </p:nvPr>
        </p:nvSpPr>
        <p:spPr>
          <a:xfrm>
            <a:off x="454095" y="3492000"/>
            <a:ext cx="33896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64"/>
          <p:cNvSpPr txBox="1"/>
          <p:nvPr>
            <p:ph idx="4" type="body"/>
          </p:nvPr>
        </p:nvSpPr>
        <p:spPr>
          <a:xfrm>
            <a:off x="4105646" y="3492000"/>
            <a:ext cx="33896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64"/>
          <p:cNvSpPr txBox="1"/>
          <p:nvPr>
            <p:ph idx="5" type="body"/>
          </p:nvPr>
        </p:nvSpPr>
        <p:spPr>
          <a:xfrm>
            <a:off x="454095" y="2159999"/>
            <a:ext cx="33896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64"/>
          <p:cNvSpPr txBox="1"/>
          <p:nvPr>
            <p:ph idx="6" type="body"/>
          </p:nvPr>
        </p:nvSpPr>
        <p:spPr>
          <a:xfrm>
            <a:off x="4105646" y="2159999"/>
            <a:ext cx="33896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peech Bubble">
  <p:cSld name="Two Columns with Speech Bubb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6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66"/>
          <p:cNvSpPr/>
          <p:nvPr/>
        </p:nvSpPr>
        <p:spPr>
          <a:xfrm>
            <a:off x="7757197" y="1"/>
            <a:ext cx="4434803" cy="64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43" name="Google Shape;243;p66"/>
          <p:cNvGrpSpPr/>
          <p:nvPr/>
        </p:nvGrpSpPr>
        <p:grpSpPr>
          <a:xfrm>
            <a:off x="7641302" y="1155935"/>
            <a:ext cx="3919327" cy="2130821"/>
            <a:chOff x="8455438" y="3166215"/>
            <a:chExt cx="3919327" cy="2130821"/>
          </a:xfrm>
        </p:grpSpPr>
        <p:sp>
          <p:nvSpPr>
            <p:cNvPr id="244" name="Google Shape;244;p66"/>
            <p:cNvSpPr/>
            <p:nvPr/>
          </p:nvSpPr>
          <p:spPr>
            <a:xfrm>
              <a:off x="8455439" y="3166215"/>
              <a:ext cx="3919326" cy="16286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6"/>
            <p:cNvSpPr/>
            <p:nvPr/>
          </p:nvSpPr>
          <p:spPr>
            <a:xfrm rot="5400000">
              <a:off x="8415702" y="4828956"/>
              <a:ext cx="507816" cy="428344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66"/>
          <p:cNvSpPr txBox="1"/>
          <p:nvPr>
            <p:ph idx="1" type="body"/>
          </p:nvPr>
        </p:nvSpPr>
        <p:spPr>
          <a:xfrm>
            <a:off x="8145800" y="1510522"/>
            <a:ext cx="29103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66"/>
          <p:cNvSpPr txBox="1"/>
          <p:nvPr>
            <p:ph type="title"/>
          </p:nvPr>
        </p:nvSpPr>
        <p:spPr>
          <a:xfrm>
            <a:off x="454096" y="637100"/>
            <a:ext cx="61950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48" name="Google Shape;24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66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250" name="Google Shape;250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66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66"/>
          <p:cNvSpPr/>
          <p:nvPr>
            <p:ph idx="2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66"/>
          <p:cNvSpPr txBox="1"/>
          <p:nvPr>
            <p:ph idx="3" type="body"/>
          </p:nvPr>
        </p:nvSpPr>
        <p:spPr>
          <a:xfrm>
            <a:off x="454095" y="3492000"/>
            <a:ext cx="33896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66"/>
          <p:cNvSpPr txBox="1"/>
          <p:nvPr>
            <p:ph idx="4" type="body"/>
          </p:nvPr>
        </p:nvSpPr>
        <p:spPr>
          <a:xfrm>
            <a:off x="4105646" y="3492000"/>
            <a:ext cx="33896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66"/>
          <p:cNvSpPr txBox="1"/>
          <p:nvPr>
            <p:ph idx="5" type="body"/>
          </p:nvPr>
        </p:nvSpPr>
        <p:spPr>
          <a:xfrm>
            <a:off x="454095" y="2159999"/>
            <a:ext cx="33896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66"/>
          <p:cNvSpPr txBox="1"/>
          <p:nvPr>
            <p:ph idx="6" type="body"/>
          </p:nvPr>
        </p:nvSpPr>
        <p:spPr>
          <a:xfrm>
            <a:off x="4105646" y="2159999"/>
            <a:ext cx="33896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ide Image">
  <p:cSld name="Text &amp; Side Imag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8"/>
          <p:cNvSpPr/>
          <p:nvPr/>
        </p:nvSpPr>
        <p:spPr>
          <a:xfrm>
            <a:off x="7757197" y="1"/>
            <a:ext cx="4434803" cy="64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9" name="Google Shape;259;p68"/>
          <p:cNvPicPr preferRelativeResize="0"/>
          <p:nvPr>
            <p:ph idx="2" type="pic"/>
          </p:nvPr>
        </p:nvPicPr>
        <p:blipFill/>
        <p:spPr>
          <a:xfrm>
            <a:off x="7757194" y="0"/>
            <a:ext cx="4434805" cy="304677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0" name="Google Shape;260;p68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68"/>
          <p:cNvSpPr txBox="1"/>
          <p:nvPr>
            <p:ph type="title"/>
          </p:nvPr>
        </p:nvSpPr>
        <p:spPr>
          <a:xfrm>
            <a:off x="454096" y="637100"/>
            <a:ext cx="61956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62" name="Google Shape;26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68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264" name="Google Shape;264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68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68"/>
          <p:cNvSpPr/>
          <p:nvPr>
            <p:ph idx="3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68"/>
          <p:cNvSpPr txBox="1"/>
          <p:nvPr>
            <p:ph idx="1" type="body"/>
          </p:nvPr>
        </p:nvSpPr>
        <p:spPr>
          <a:xfrm>
            <a:off x="454096" y="2736000"/>
            <a:ext cx="675477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68"/>
          <p:cNvSpPr txBox="1"/>
          <p:nvPr>
            <p:ph idx="4" type="body"/>
          </p:nvPr>
        </p:nvSpPr>
        <p:spPr>
          <a:xfrm>
            <a:off x="454025" y="1800000"/>
            <a:ext cx="67547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">
  <p:cSld name="Text &amp; Image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70"/>
          <p:cNvSpPr/>
          <p:nvPr/>
        </p:nvSpPr>
        <p:spPr>
          <a:xfrm>
            <a:off x="4004486" y="1827087"/>
            <a:ext cx="8187513" cy="2846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70"/>
          <p:cNvPicPr preferRelativeResize="0"/>
          <p:nvPr>
            <p:ph idx="2" type="pic"/>
          </p:nvPr>
        </p:nvPicPr>
        <p:blipFill/>
        <p:spPr>
          <a:xfrm>
            <a:off x="4243554" y="2736000"/>
            <a:ext cx="3669387" cy="259249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73" name="Google Shape;273;p70"/>
          <p:cNvSpPr txBox="1"/>
          <p:nvPr>
            <p:ph idx="1" type="body"/>
          </p:nvPr>
        </p:nvSpPr>
        <p:spPr>
          <a:xfrm>
            <a:off x="8522070" y="2274335"/>
            <a:ext cx="29103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70"/>
          <p:cNvSpPr txBox="1"/>
          <p:nvPr>
            <p:ph type="title"/>
          </p:nvPr>
        </p:nvSpPr>
        <p:spPr>
          <a:xfrm>
            <a:off x="454096" y="6371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75" name="Google Shape;2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70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277" name="Google Shape;277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70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70"/>
          <p:cNvSpPr/>
          <p:nvPr>
            <p:ph idx="3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70"/>
          <p:cNvSpPr txBox="1"/>
          <p:nvPr>
            <p:ph idx="4" type="body"/>
          </p:nvPr>
        </p:nvSpPr>
        <p:spPr>
          <a:xfrm>
            <a:off x="454096" y="2736000"/>
            <a:ext cx="319774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70"/>
          <p:cNvSpPr txBox="1"/>
          <p:nvPr>
            <p:ph idx="5" type="body"/>
          </p:nvPr>
        </p:nvSpPr>
        <p:spPr>
          <a:xfrm>
            <a:off x="454025" y="1800000"/>
            <a:ext cx="3197745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2">
  <p:cSld name="Text &amp; Image 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72"/>
          <p:cNvSpPr/>
          <p:nvPr/>
        </p:nvSpPr>
        <p:spPr>
          <a:xfrm>
            <a:off x="4004486" y="3110895"/>
            <a:ext cx="8187513" cy="33331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72"/>
          <p:cNvPicPr preferRelativeResize="0"/>
          <p:nvPr>
            <p:ph idx="2" type="pic"/>
          </p:nvPr>
        </p:nvPicPr>
        <p:blipFill/>
        <p:spPr>
          <a:xfrm>
            <a:off x="4004485" y="1692000"/>
            <a:ext cx="8187512" cy="141889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86" name="Google Shape;286;p72"/>
          <p:cNvSpPr txBox="1"/>
          <p:nvPr>
            <p:ph idx="1" type="body"/>
          </p:nvPr>
        </p:nvSpPr>
        <p:spPr>
          <a:xfrm>
            <a:off x="4640834" y="4403798"/>
            <a:ext cx="29103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72"/>
          <p:cNvSpPr txBox="1"/>
          <p:nvPr>
            <p:ph type="title"/>
          </p:nvPr>
        </p:nvSpPr>
        <p:spPr>
          <a:xfrm>
            <a:off x="454096" y="6371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88" name="Google Shape;28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72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290" name="Google Shape;290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72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72"/>
          <p:cNvSpPr/>
          <p:nvPr>
            <p:ph idx="3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72"/>
          <p:cNvSpPr txBox="1"/>
          <p:nvPr>
            <p:ph idx="4" type="body"/>
          </p:nvPr>
        </p:nvSpPr>
        <p:spPr>
          <a:xfrm>
            <a:off x="454096" y="2736000"/>
            <a:ext cx="319774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72"/>
          <p:cNvSpPr txBox="1"/>
          <p:nvPr>
            <p:ph idx="5" type="body"/>
          </p:nvPr>
        </p:nvSpPr>
        <p:spPr>
          <a:xfrm>
            <a:off x="454025" y="1800000"/>
            <a:ext cx="3197745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4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74"/>
          <p:cNvSpPr txBox="1"/>
          <p:nvPr/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‹#›</a:t>
            </a:fld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98" name="Google Shape;298;p74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9" name="Google Shape;299;p74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0" name="Google Shape;300;p74"/>
          <p:cNvSpPr txBox="1"/>
          <p:nvPr/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‹#›</a:t>
            </a:fld>
            <a:endParaRPr sz="12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01" name="Google Shape;301;p74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302" name="Google Shape;302;p74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sp>
        <p:nvSpPr>
          <p:cNvPr id="303" name="Google Shape;303;p74"/>
          <p:cNvSpPr/>
          <p:nvPr/>
        </p:nvSpPr>
        <p:spPr>
          <a:xfrm>
            <a:off x="376784" y="-18942"/>
            <a:ext cx="1755071" cy="17411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pen quotation mark" id="304" name="Google Shape;30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4319" y="926256"/>
            <a:ext cx="1741184" cy="174118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4"/>
          <p:cNvSpPr txBox="1"/>
          <p:nvPr>
            <p:ph idx="1" type="body"/>
          </p:nvPr>
        </p:nvSpPr>
        <p:spPr>
          <a:xfrm>
            <a:off x="1674415" y="2735644"/>
            <a:ext cx="5292725" cy="39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74"/>
          <p:cNvSpPr txBox="1"/>
          <p:nvPr>
            <p:ph idx="2" type="body"/>
          </p:nvPr>
        </p:nvSpPr>
        <p:spPr>
          <a:xfrm>
            <a:off x="3868615" y="4213987"/>
            <a:ext cx="3098525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7" name="Google Shape;30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74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309" name="Google Shape;309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74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74"/>
          <p:cNvSpPr/>
          <p:nvPr>
            <p:ph idx="3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Image 1">
  <p:cSld name="Background Image 1">
    <p:bg>
      <p:bgPr>
        <a:solidFill>
          <a:schemeClr val="accen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ircuit board&#10;&#10;Description automatically generated" id="313" name="Google Shape;313;p76"/>
          <p:cNvPicPr preferRelativeResize="0"/>
          <p:nvPr/>
        </p:nvPicPr>
        <p:blipFill rotWithShape="1">
          <a:blip r:embed="rId2">
            <a:alphaModFix/>
          </a:blip>
          <a:srcRect b="12500" l="0" r="0" t="12500"/>
          <a:stretch/>
        </p:blipFill>
        <p:spPr>
          <a:xfrm>
            <a:off x="5" y="5193"/>
            <a:ext cx="12184080" cy="685354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6"/>
          <p:cNvSpPr/>
          <p:nvPr/>
        </p:nvSpPr>
        <p:spPr>
          <a:xfrm>
            <a:off x="-7909" y="0"/>
            <a:ext cx="12192000" cy="6857999"/>
          </a:xfrm>
          <a:prstGeom prst="rect">
            <a:avLst/>
          </a:prstGeom>
          <a:gradFill>
            <a:gsLst>
              <a:gs pos="0">
                <a:srgbClr val="0D72B9">
                  <a:alpha val="86666"/>
                </a:srgbClr>
              </a:gs>
              <a:gs pos="41000">
                <a:srgbClr val="0E81D0">
                  <a:alpha val="86666"/>
                </a:srgbClr>
              </a:gs>
              <a:gs pos="89000">
                <a:srgbClr val="4EAFF3">
                  <a:alpha val="86666"/>
                </a:srgbClr>
              </a:gs>
              <a:gs pos="100000">
                <a:srgbClr val="4EAFF3">
                  <a:alpha val="86666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6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6" name="Google Shape;316;p76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6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8" name="Google Shape;318;p76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9" name="Google Shape;319;p76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76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321" name="Google Shape;321;p76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pic>
        <p:nvPicPr>
          <p:cNvPr id="322" name="Google Shape;32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76"/>
          <p:cNvSpPr txBox="1"/>
          <p:nvPr>
            <p:ph idx="1" type="body"/>
          </p:nvPr>
        </p:nvSpPr>
        <p:spPr>
          <a:xfrm>
            <a:off x="1007861" y="2963389"/>
            <a:ext cx="581868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24" name="Google Shape;324;p76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325" name="Google Shape;325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76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76"/>
          <p:cNvSpPr/>
          <p:nvPr>
            <p:ph idx="2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76"/>
          <p:cNvSpPr txBox="1"/>
          <p:nvPr>
            <p:ph idx="3" type="body"/>
          </p:nvPr>
        </p:nvSpPr>
        <p:spPr>
          <a:xfrm>
            <a:off x="1008108" y="2199046"/>
            <a:ext cx="581818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Image 2">
  <p:cSld name="Background Image 2">
    <p:bg>
      <p:bgPr>
        <a:solidFill>
          <a:schemeClr val="accen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ircuit board&#10;&#10;Description automatically generated" id="330" name="Google Shape;330;p78"/>
          <p:cNvPicPr preferRelativeResize="0"/>
          <p:nvPr/>
        </p:nvPicPr>
        <p:blipFill rotWithShape="1">
          <a:blip r:embed="rId2">
            <a:alphaModFix/>
          </a:blip>
          <a:srcRect b="7813" l="0" r="0" t="7812"/>
          <a:stretch/>
        </p:blipFill>
        <p:spPr>
          <a:xfrm>
            <a:off x="7909" y="527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0D72B9">
                  <a:alpha val="86666"/>
                </a:srgbClr>
              </a:gs>
              <a:gs pos="41000">
                <a:srgbClr val="0E81D0">
                  <a:alpha val="86666"/>
                </a:srgbClr>
              </a:gs>
              <a:gs pos="89000">
                <a:srgbClr val="4EAFF3">
                  <a:alpha val="86666"/>
                </a:srgbClr>
              </a:gs>
              <a:gs pos="100000">
                <a:srgbClr val="4EAFF3">
                  <a:alpha val="86666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8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" name="Google Shape;333;p78"/>
          <p:cNvSpPr txBox="1"/>
          <p:nvPr>
            <p:ph idx="1" type="body"/>
          </p:nvPr>
        </p:nvSpPr>
        <p:spPr>
          <a:xfrm>
            <a:off x="1007861" y="2963389"/>
            <a:ext cx="581868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" name="Google Shape;334;p78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78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6" name="Google Shape;336;p78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7" name="Google Shape;337;p78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78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339" name="Google Shape;339;p78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pic>
        <p:nvPicPr>
          <p:cNvPr id="340" name="Google Shape;34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78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342" name="Google Shape;342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78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78"/>
          <p:cNvSpPr/>
          <p:nvPr>
            <p:ph idx="2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78"/>
          <p:cNvSpPr txBox="1"/>
          <p:nvPr>
            <p:ph idx="3" type="body"/>
          </p:nvPr>
        </p:nvSpPr>
        <p:spPr>
          <a:xfrm>
            <a:off x="1008108" y="2199046"/>
            <a:ext cx="581818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767612" y="824485"/>
            <a:ext cx="678113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Lato Black"/>
              <a:buNone/>
              <a:defRPr b="0" i="0" sz="4800" u="none" cap="none" strike="noStrike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3"/>
          <p:cNvSpPr/>
          <p:nvPr/>
        </p:nvSpPr>
        <p:spPr>
          <a:xfrm rot="-181729">
            <a:off x="6269031" y="439938"/>
            <a:ext cx="6674756" cy="5891581"/>
          </a:xfrm>
          <a:custGeom>
            <a:rect b="b" l="l" r="r" t="t"/>
            <a:pathLst>
              <a:path extrusionOk="0" h="7323352" w="24400042">
                <a:moveTo>
                  <a:pt x="0" y="5582653"/>
                </a:moveTo>
                <a:lnTo>
                  <a:pt x="0" y="7315200"/>
                </a:lnTo>
                <a:cubicBezTo>
                  <a:pt x="1259305" y="7371347"/>
                  <a:pt x="5035120" y="7131289"/>
                  <a:pt x="7796463" y="6785811"/>
                </a:cubicBezTo>
                <a:cubicBezTo>
                  <a:pt x="10557806" y="6440333"/>
                  <a:pt x="13800794" y="5884015"/>
                  <a:pt x="16568057" y="5242331"/>
                </a:cubicBezTo>
                <a:cubicBezTo>
                  <a:pt x="19335320" y="4600647"/>
                  <a:pt x="22916912" y="3548171"/>
                  <a:pt x="24400042" y="2935706"/>
                </a:cubicBezTo>
                <a:lnTo>
                  <a:pt x="24400042" y="0"/>
                </a:lnTo>
                <a:cubicBezTo>
                  <a:pt x="22436031" y="766583"/>
                  <a:pt x="19681042" y="1909327"/>
                  <a:pt x="16317113" y="2832578"/>
                </a:cubicBezTo>
                <a:cubicBezTo>
                  <a:pt x="12953184" y="3755829"/>
                  <a:pt x="8082614" y="4885222"/>
                  <a:pt x="4216467" y="5278254"/>
                </a:cubicBezTo>
                <a:cubicBezTo>
                  <a:pt x="2285800" y="5473166"/>
                  <a:pt x="493896" y="5595487"/>
                  <a:pt x="0" y="5582653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tile algn="tl" flip="none" tx="1765300" sx="40000" ty="139700" sy="40000"/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3"/>
          <p:cNvSpPr/>
          <p:nvPr/>
        </p:nvSpPr>
        <p:spPr>
          <a:xfrm rot="-2867114">
            <a:off x="5299748" y="1466971"/>
            <a:ext cx="6248962" cy="5163962"/>
          </a:xfrm>
          <a:custGeom>
            <a:rect b="b" l="l" r="r" t="t"/>
            <a:pathLst>
              <a:path extrusionOk="0" h="7323352" w="24400042">
                <a:moveTo>
                  <a:pt x="0" y="5582653"/>
                </a:moveTo>
                <a:lnTo>
                  <a:pt x="0" y="7315200"/>
                </a:lnTo>
                <a:cubicBezTo>
                  <a:pt x="1259305" y="7371347"/>
                  <a:pt x="5035120" y="7131289"/>
                  <a:pt x="7796463" y="6785811"/>
                </a:cubicBezTo>
                <a:cubicBezTo>
                  <a:pt x="10557806" y="6440333"/>
                  <a:pt x="13800794" y="5884015"/>
                  <a:pt x="16568057" y="5242331"/>
                </a:cubicBezTo>
                <a:cubicBezTo>
                  <a:pt x="19335320" y="4600647"/>
                  <a:pt x="22916912" y="3548171"/>
                  <a:pt x="24400042" y="2935706"/>
                </a:cubicBezTo>
                <a:lnTo>
                  <a:pt x="24400042" y="0"/>
                </a:lnTo>
                <a:cubicBezTo>
                  <a:pt x="22436031" y="766583"/>
                  <a:pt x="19681042" y="1909327"/>
                  <a:pt x="16317113" y="2832578"/>
                </a:cubicBezTo>
                <a:cubicBezTo>
                  <a:pt x="12953184" y="3755829"/>
                  <a:pt x="8082614" y="4885222"/>
                  <a:pt x="4216467" y="5278254"/>
                </a:cubicBezTo>
                <a:cubicBezTo>
                  <a:pt x="2285800" y="5473166"/>
                  <a:pt x="493896" y="5595487"/>
                  <a:pt x="0" y="5582653"/>
                </a:cubicBezTo>
                <a:close/>
              </a:path>
            </a:pathLst>
          </a:custGeom>
          <a:blipFill rotWithShape="0">
            <a:blip r:embed="rId3">
              <a:alphaModFix/>
            </a:blip>
            <a:tile algn="tl" flip="none" tx="4" sx="30000" ty="-3" sy="30000"/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312" y="5078054"/>
            <a:ext cx="1490617" cy="7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3"/>
          <p:cNvSpPr/>
          <p:nvPr/>
        </p:nvSpPr>
        <p:spPr>
          <a:xfrm>
            <a:off x="781872" y="6150434"/>
            <a:ext cx="4991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www.embeddedonlineconference.com</a:t>
            </a:r>
            <a:endParaRPr/>
          </a:p>
        </p:txBody>
      </p:sp>
      <p:sp>
        <p:nvSpPr>
          <p:cNvPr id="27" name="Google Shape;27;p43"/>
          <p:cNvSpPr/>
          <p:nvPr>
            <p:ph idx="1" type="body"/>
          </p:nvPr>
        </p:nvSpPr>
        <p:spPr>
          <a:xfrm>
            <a:off x="767612" y="3616211"/>
            <a:ext cx="4991417" cy="584775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3"/>
          <p:cNvSpPr/>
          <p:nvPr>
            <p:ph idx="2" type="pic"/>
          </p:nvPr>
        </p:nvSpPr>
        <p:spPr>
          <a:xfrm>
            <a:off x="2702616" y="5078054"/>
            <a:ext cx="915617" cy="7344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3"/>
          <p:cNvSpPr txBox="1"/>
          <p:nvPr>
            <p:ph idx="3" type="body"/>
          </p:nvPr>
        </p:nvSpPr>
        <p:spPr>
          <a:xfrm>
            <a:off x="767612" y="2514550"/>
            <a:ext cx="6781138" cy="72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Image 3">
  <p:cSld name="Background Image 3">
    <p:bg>
      <p:bgPr>
        <a:solidFill>
          <a:schemeClr val="accen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80"/>
          <p:cNvPicPr preferRelativeResize="0"/>
          <p:nvPr/>
        </p:nvPicPr>
        <p:blipFill rotWithShape="1">
          <a:blip r:embed="rId2">
            <a:alphaModFix/>
          </a:blip>
          <a:srcRect b="7813" l="0" r="0" t="7812"/>
          <a:stretch/>
        </p:blipFill>
        <p:spPr>
          <a:xfrm>
            <a:off x="2936" y="1652"/>
            <a:ext cx="12186128" cy="685469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0"/>
          <p:cNvSpPr/>
          <p:nvPr/>
        </p:nvSpPr>
        <p:spPr>
          <a:xfrm>
            <a:off x="-7909" y="0"/>
            <a:ext cx="12192000" cy="6857999"/>
          </a:xfrm>
          <a:prstGeom prst="rect">
            <a:avLst/>
          </a:prstGeom>
          <a:gradFill>
            <a:gsLst>
              <a:gs pos="0">
                <a:srgbClr val="0D72B9">
                  <a:alpha val="86666"/>
                </a:srgbClr>
              </a:gs>
              <a:gs pos="41000">
                <a:srgbClr val="0E81D0">
                  <a:alpha val="86666"/>
                </a:srgbClr>
              </a:gs>
              <a:gs pos="89000">
                <a:srgbClr val="4EAFF3">
                  <a:alpha val="86666"/>
                </a:srgbClr>
              </a:gs>
              <a:gs pos="100000">
                <a:srgbClr val="4EAFF3">
                  <a:alpha val="86666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80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0" name="Google Shape;350;p80"/>
          <p:cNvSpPr txBox="1"/>
          <p:nvPr>
            <p:ph idx="1" type="body"/>
          </p:nvPr>
        </p:nvSpPr>
        <p:spPr>
          <a:xfrm>
            <a:off x="1007861" y="2963389"/>
            <a:ext cx="581868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" name="Google Shape;351;p80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0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3" name="Google Shape;353;p80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4" name="Google Shape;354;p80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80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356" name="Google Shape;356;p80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pic>
        <p:nvPicPr>
          <p:cNvPr id="357" name="Google Shape;35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133" y="3332721"/>
            <a:ext cx="3766208" cy="2889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80"/>
          <p:cNvGrpSpPr/>
          <p:nvPr/>
        </p:nvGrpSpPr>
        <p:grpSpPr>
          <a:xfrm>
            <a:off x="9569462" y="3851402"/>
            <a:ext cx="815546" cy="1106776"/>
            <a:chOff x="9569462" y="3851402"/>
            <a:chExt cx="815546" cy="1106776"/>
          </a:xfrm>
        </p:grpSpPr>
        <p:pic>
          <p:nvPicPr>
            <p:cNvPr id="359" name="Google Shape;359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80"/>
            <p:cNvSpPr/>
            <p:nvPr/>
          </p:nvSpPr>
          <p:spPr>
            <a:xfrm>
              <a:off x="9569462" y="4538048"/>
              <a:ext cx="815546" cy="42013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80"/>
          <p:cNvSpPr/>
          <p:nvPr>
            <p:ph idx="2" type="media"/>
          </p:nvPr>
        </p:nvSpPr>
        <p:spPr>
          <a:xfrm>
            <a:off x="8224708" y="3466901"/>
            <a:ext cx="3505055" cy="262109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80"/>
          <p:cNvSpPr txBox="1"/>
          <p:nvPr>
            <p:ph idx="3" type="body"/>
          </p:nvPr>
        </p:nvSpPr>
        <p:spPr>
          <a:xfrm>
            <a:off x="1008108" y="2199046"/>
            <a:ext cx="581818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Cover with Thank You">
  <p:cSld name="White Cover with Thank You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2"/>
          <p:cNvSpPr/>
          <p:nvPr/>
        </p:nvSpPr>
        <p:spPr>
          <a:xfrm>
            <a:off x="1259580" y="5185785"/>
            <a:ext cx="96728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www.embeddedonlineconference.com</a:t>
            </a:r>
            <a:endParaRPr/>
          </a:p>
        </p:txBody>
      </p:sp>
      <p:pic>
        <p:nvPicPr>
          <p:cNvPr id="366" name="Google Shape;366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7645" y="2542066"/>
            <a:ext cx="2321434" cy="114373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82"/>
          <p:cNvSpPr txBox="1"/>
          <p:nvPr/>
        </p:nvSpPr>
        <p:spPr>
          <a:xfrm>
            <a:off x="1641230" y="2559933"/>
            <a:ext cx="553329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rPr>
              <a:t>THANK YOU</a:t>
            </a:r>
            <a:endParaRPr/>
          </a:p>
        </p:txBody>
      </p:sp>
      <p:cxnSp>
        <p:nvCxnSpPr>
          <p:cNvPr id="368" name="Google Shape;368;p82"/>
          <p:cNvCxnSpPr/>
          <p:nvPr/>
        </p:nvCxnSpPr>
        <p:spPr>
          <a:xfrm>
            <a:off x="7385538" y="1988516"/>
            <a:ext cx="0" cy="2250831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Cover">
  <p:cSld name="White Cover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3"/>
          <p:cNvSpPr/>
          <p:nvPr/>
        </p:nvSpPr>
        <p:spPr>
          <a:xfrm>
            <a:off x="1259580" y="4810647"/>
            <a:ext cx="96728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www.embeddedonlineconference.com</a:t>
            </a:r>
            <a:endParaRPr/>
          </a:p>
        </p:txBody>
      </p:sp>
      <p:pic>
        <p:nvPicPr>
          <p:cNvPr id="371" name="Google Shape;371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5227" y="2209988"/>
            <a:ext cx="3178516" cy="15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Cover with Thank You">
  <p:cSld name="Blue Cover with Thank You">
    <p:bg>
      <p:bgPr>
        <a:solidFill>
          <a:schemeClr val="accen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4"/>
          <p:cNvSpPr/>
          <p:nvPr/>
        </p:nvSpPr>
        <p:spPr>
          <a:xfrm>
            <a:off x="1259580" y="5185785"/>
            <a:ext cx="96728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www.embeddedonlineconference.com</a:t>
            </a:r>
            <a:endParaRPr/>
          </a:p>
        </p:txBody>
      </p:sp>
      <p:pic>
        <p:nvPicPr>
          <p:cNvPr id="374" name="Google Shape;37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7645" y="2542066"/>
            <a:ext cx="2321434" cy="114373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4"/>
          <p:cNvSpPr txBox="1"/>
          <p:nvPr/>
        </p:nvSpPr>
        <p:spPr>
          <a:xfrm>
            <a:off x="1641230" y="2559933"/>
            <a:ext cx="553329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rPr>
              <a:t>THANK YOU</a:t>
            </a:r>
            <a:endParaRPr/>
          </a:p>
        </p:txBody>
      </p:sp>
      <p:cxnSp>
        <p:nvCxnSpPr>
          <p:cNvPr id="376" name="Google Shape;376;p84"/>
          <p:cNvCxnSpPr/>
          <p:nvPr/>
        </p:nvCxnSpPr>
        <p:spPr>
          <a:xfrm>
            <a:off x="7385538" y="1988516"/>
            <a:ext cx="0" cy="2250831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Cover">
  <p:cSld name="Blue Cover">
    <p:bg>
      <p:bgPr>
        <a:solidFill>
          <a:schemeClr val="accen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51" y="2211478"/>
            <a:ext cx="3175492" cy="156451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5"/>
          <p:cNvSpPr/>
          <p:nvPr/>
        </p:nvSpPr>
        <p:spPr>
          <a:xfrm>
            <a:off x="1259580" y="4810647"/>
            <a:ext cx="96728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www.embeddedonlineconference.com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cf9bb018a_0_268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88" name="Google Shape;388;g2ccf9bb018a_0_268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89" name="Google Shape;389;g2ccf9bb018a_0_2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cf9bb018a_0_27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2" name="Google Shape;392;g2ccf9bb018a_0_2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cf9bb018a_0_2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5" name="Google Shape;395;g2ccf9bb018a_0_27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96" name="Google Shape;396;g2ccf9bb018a_0_2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cf9bb018a_0_2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g2ccf9bb018a_0_279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0" name="Google Shape;400;g2ccf9bb018a_0_279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1" name="Google Shape;401;g2ccf9bb018a_0_2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cf9bb018a_0_28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4" name="Google Shape;404;g2ccf9bb018a_0_2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4">
  <p:cSld name="Title 4">
    <p:bg>
      <p:bgPr>
        <a:solidFill>
          <a:schemeClr val="accen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4"/>
          <p:cNvSpPr txBox="1"/>
          <p:nvPr>
            <p:ph type="title"/>
          </p:nvPr>
        </p:nvSpPr>
        <p:spPr>
          <a:xfrm>
            <a:off x="767612" y="824485"/>
            <a:ext cx="678113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Lato Black"/>
              <a:buNone/>
              <a:defRPr b="0" i="0" sz="4800" u="none" cap="none" strike="noStrike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4"/>
          <p:cNvSpPr/>
          <p:nvPr>
            <p:ph idx="1" type="body"/>
          </p:nvPr>
        </p:nvSpPr>
        <p:spPr>
          <a:xfrm>
            <a:off x="767612" y="3616211"/>
            <a:ext cx="4991417" cy="584775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4"/>
          <p:cNvSpPr/>
          <p:nvPr/>
        </p:nvSpPr>
        <p:spPr>
          <a:xfrm>
            <a:off x="6776272" y="6033515"/>
            <a:ext cx="4991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www.embeddedonlineconference.com</a:t>
            </a:r>
            <a:endParaRPr/>
          </a:p>
        </p:txBody>
      </p:sp>
      <p:pic>
        <p:nvPicPr>
          <p:cNvPr id="34" name="Google Shape;3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312" y="5576114"/>
            <a:ext cx="1490617" cy="7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4"/>
          <p:cNvSpPr/>
          <p:nvPr>
            <p:ph idx="2" type="pic"/>
          </p:nvPr>
        </p:nvSpPr>
        <p:spPr>
          <a:xfrm>
            <a:off x="2702616" y="5576114"/>
            <a:ext cx="915617" cy="7344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4"/>
          <p:cNvSpPr txBox="1"/>
          <p:nvPr>
            <p:ph idx="3" type="body"/>
          </p:nvPr>
        </p:nvSpPr>
        <p:spPr>
          <a:xfrm>
            <a:off x="767612" y="2514550"/>
            <a:ext cx="6781138" cy="72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cf9bb018a_0_28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07" name="Google Shape;407;g2ccf9bb018a_0_28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8" name="Google Shape;408;g2ccf9bb018a_0_2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cf9bb018a_0_29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11" name="Google Shape;411;g2ccf9bb018a_0_2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cf9bb018a_0_29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ccf9bb018a_0_294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15" name="Google Shape;415;g2ccf9bb018a_0_294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6" name="Google Shape;416;g2ccf9bb018a_0_294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17" name="Google Shape;417;g2ccf9bb018a_0_2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cf9bb018a_0_30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20" name="Google Shape;420;g2ccf9bb018a_0_30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cf9bb018a_0_30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23" name="Google Shape;423;g2ccf9bb018a_0_30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24" name="Google Shape;424;g2ccf9bb018a_0_30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ccf9bb018a_0_3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bg>
      <p:bgPr>
        <a:solidFill>
          <a:schemeClr val="accen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cf9bb018a_0_309"/>
          <p:cNvSpPr/>
          <p:nvPr>
            <p:ph idx="1" type="body"/>
          </p:nvPr>
        </p:nvSpPr>
        <p:spPr>
          <a:xfrm>
            <a:off x="3005384" y="4386564"/>
            <a:ext cx="6176700" cy="584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9" name="Google Shape;429;g2ccf9bb018a_0_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166" y="837564"/>
            <a:ext cx="1489649" cy="73392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ccf9bb018a_0_309"/>
          <p:cNvSpPr/>
          <p:nvPr>
            <p:ph idx="2" type="pic"/>
          </p:nvPr>
        </p:nvSpPr>
        <p:spPr>
          <a:xfrm>
            <a:off x="2640470" y="837325"/>
            <a:ext cx="915600" cy="734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g2ccf9bb018a_0_309"/>
          <p:cNvSpPr txBox="1"/>
          <p:nvPr>
            <p:ph type="title"/>
          </p:nvPr>
        </p:nvSpPr>
        <p:spPr>
          <a:xfrm>
            <a:off x="485397" y="2554563"/>
            <a:ext cx="1122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 Black"/>
              <a:buNone/>
              <a:defRPr b="0" i="0" sz="48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432" name="Google Shape;432;g2ccf9bb018a_0_309"/>
          <p:cNvSpPr/>
          <p:nvPr/>
        </p:nvSpPr>
        <p:spPr>
          <a:xfrm>
            <a:off x="3385963" y="6234348"/>
            <a:ext cx="542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www.embeddedonlineconference.com</a:t>
            </a:r>
            <a:endParaRPr sz="1500"/>
          </a:p>
        </p:txBody>
      </p:sp>
      <p:sp>
        <p:nvSpPr>
          <p:cNvPr id="433" name="Google Shape;433;g2ccf9bb018a_0_309"/>
          <p:cNvSpPr txBox="1"/>
          <p:nvPr>
            <p:ph idx="3" type="body"/>
          </p:nvPr>
        </p:nvSpPr>
        <p:spPr>
          <a:xfrm>
            <a:off x="485397" y="3408814"/>
            <a:ext cx="11221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454096" y="6371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54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4"/>
          <p:cNvSpPr txBox="1"/>
          <p:nvPr>
            <p:ph idx="1" type="body"/>
          </p:nvPr>
        </p:nvSpPr>
        <p:spPr>
          <a:xfrm>
            <a:off x="454096" y="2736000"/>
            <a:ext cx="1032099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4"/>
          <p:cNvSpPr txBox="1"/>
          <p:nvPr>
            <p:ph idx="2" type="body"/>
          </p:nvPr>
        </p:nvSpPr>
        <p:spPr>
          <a:xfrm>
            <a:off x="454025" y="1800000"/>
            <a:ext cx="1032033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57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7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" name="Google Shape;53;p57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" name="Google Shape;54;p57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57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56" name="Google Shape;56;p57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sp>
        <p:nvSpPr>
          <p:cNvPr id="57" name="Google Shape;57;p57"/>
          <p:cNvSpPr txBox="1"/>
          <p:nvPr>
            <p:ph idx="1" type="body"/>
          </p:nvPr>
        </p:nvSpPr>
        <p:spPr>
          <a:xfrm>
            <a:off x="454096" y="2736000"/>
            <a:ext cx="1032099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57"/>
          <p:cNvSpPr txBox="1"/>
          <p:nvPr>
            <p:ph idx="2" type="body"/>
          </p:nvPr>
        </p:nvSpPr>
        <p:spPr>
          <a:xfrm>
            <a:off x="454025" y="1800000"/>
            <a:ext cx="1032033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Red">
  <p:cSld name="Simple Text - Red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9"/>
          <p:cNvSpPr txBox="1"/>
          <p:nvPr>
            <p:ph type="title"/>
          </p:nvPr>
        </p:nvSpPr>
        <p:spPr>
          <a:xfrm>
            <a:off x="453600" y="6372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59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9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" name="Google Shape;63;p59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" name="Google Shape;64;p59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59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66" name="Google Shape;66;p59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sp>
        <p:nvSpPr>
          <p:cNvPr id="67" name="Google Shape;67;p59"/>
          <p:cNvSpPr txBox="1"/>
          <p:nvPr>
            <p:ph idx="1" type="body"/>
          </p:nvPr>
        </p:nvSpPr>
        <p:spPr>
          <a:xfrm>
            <a:off x="454096" y="2736000"/>
            <a:ext cx="1032099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2" type="body"/>
          </p:nvPr>
        </p:nvSpPr>
        <p:spPr>
          <a:xfrm>
            <a:off x="454025" y="1800000"/>
            <a:ext cx="1032033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1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61"/>
          <p:cNvSpPr txBox="1"/>
          <p:nvPr>
            <p:ph type="title"/>
          </p:nvPr>
        </p:nvSpPr>
        <p:spPr>
          <a:xfrm>
            <a:off x="454096" y="637100"/>
            <a:ext cx="103212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1"/>
          <p:cNvSpPr txBox="1"/>
          <p:nvPr>
            <p:ph idx="1" type="body"/>
          </p:nvPr>
        </p:nvSpPr>
        <p:spPr>
          <a:xfrm>
            <a:off x="454096" y="2736000"/>
            <a:ext cx="533590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»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Quicksand"/>
              <a:buChar char="-"/>
              <a:defRPr b="0" i="0" sz="20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1"/>
          <p:cNvSpPr txBox="1"/>
          <p:nvPr>
            <p:ph idx="2" type="body"/>
          </p:nvPr>
        </p:nvSpPr>
        <p:spPr>
          <a:xfrm>
            <a:off x="454025" y="1800000"/>
            <a:ext cx="5335904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1"/>
          <p:cNvSpPr txBox="1"/>
          <p:nvPr>
            <p:ph idx="3" type="body"/>
          </p:nvPr>
        </p:nvSpPr>
        <p:spPr>
          <a:xfrm>
            <a:off x="6096001" y="1800225"/>
            <a:ext cx="5641904" cy="415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3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63"/>
          <p:cNvSpPr/>
          <p:nvPr/>
        </p:nvSpPr>
        <p:spPr>
          <a:xfrm>
            <a:off x="7757197" y="1"/>
            <a:ext cx="4434803" cy="64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Google Shape;78;p63"/>
          <p:cNvSpPr txBox="1"/>
          <p:nvPr>
            <p:ph idx="1" type="body"/>
          </p:nvPr>
        </p:nvSpPr>
        <p:spPr>
          <a:xfrm>
            <a:off x="8164274" y="1329276"/>
            <a:ext cx="362064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3"/>
          <p:cNvSpPr txBox="1"/>
          <p:nvPr>
            <p:ph type="title"/>
          </p:nvPr>
        </p:nvSpPr>
        <p:spPr>
          <a:xfrm>
            <a:off x="454096" y="637100"/>
            <a:ext cx="61950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  <a:defRPr b="0" i="0" sz="3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63"/>
          <p:cNvSpPr txBox="1"/>
          <p:nvPr>
            <p:ph idx="2" type="body"/>
          </p:nvPr>
        </p:nvSpPr>
        <p:spPr>
          <a:xfrm>
            <a:off x="454095" y="3492000"/>
            <a:ext cx="33896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3"/>
          <p:cNvSpPr txBox="1"/>
          <p:nvPr>
            <p:ph idx="3" type="body"/>
          </p:nvPr>
        </p:nvSpPr>
        <p:spPr>
          <a:xfrm>
            <a:off x="4105646" y="3492000"/>
            <a:ext cx="33896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63"/>
          <p:cNvSpPr txBox="1"/>
          <p:nvPr>
            <p:ph idx="4" type="body"/>
          </p:nvPr>
        </p:nvSpPr>
        <p:spPr>
          <a:xfrm>
            <a:off x="454095" y="2159999"/>
            <a:ext cx="33896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63"/>
          <p:cNvSpPr txBox="1"/>
          <p:nvPr>
            <p:ph idx="5" type="body"/>
          </p:nvPr>
        </p:nvSpPr>
        <p:spPr>
          <a:xfrm>
            <a:off x="4105646" y="2159999"/>
            <a:ext cx="33896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Char char="»"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" name="Google Shape;39;p53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3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42" name="Google Shape;42;p53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sp>
        <p:nvSpPr>
          <p:cNvPr id="43" name="Google Shape;43;p53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5"/>
          <p:cNvSpPr/>
          <p:nvPr/>
        </p:nvSpPr>
        <p:spPr>
          <a:xfrm>
            <a:off x="0" y="6443797"/>
            <a:ext cx="12192000" cy="415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" name="Google Shape;168;p55"/>
          <p:cNvSpPr/>
          <p:nvPr/>
        </p:nvSpPr>
        <p:spPr>
          <a:xfrm>
            <a:off x="8586904" y="6443797"/>
            <a:ext cx="3605096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" name="Google Shape;169;p55"/>
          <p:cNvSpPr txBox="1"/>
          <p:nvPr>
            <p:ph idx="12" type="sldNum"/>
          </p:nvPr>
        </p:nvSpPr>
        <p:spPr>
          <a:xfrm>
            <a:off x="5790000" y="6522896"/>
            <a:ext cx="612000" cy="27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5"/>
          <p:cNvSpPr txBox="1"/>
          <p:nvPr/>
        </p:nvSpPr>
        <p:spPr>
          <a:xfrm>
            <a:off x="295248" y="6566837"/>
            <a:ext cx="5401609" cy="189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0" spcFirstLastPara="1" rIns="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/>
          </a:p>
        </p:txBody>
      </p:sp>
      <p:sp>
        <p:nvSpPr>
          <p:cNvPr id="171" name="Google Shape;171;p55"/>
          <p:cNvSpPr txBox="1"/>
          <p:nvPr/>
        </p:nvSpPr>
        <p:spPr>
          <a:xfrm>
            <a:off x="8715452" y="6515541"/>
            <a:ext cx="33480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-US" sz="13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-US" sz="13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/>
          </a:p>
        </p:txBody>
      </p:sp>
      <p:sp>
        <p:nvSpPr>
          <p:cNvPr id="172" name="Google Shape;172;p55"/>
          <p:cNvSpPr/>
          <p:nvPr/>
        </p:nvSpPr>
        <p:spPr>
          <a:xfrm>
            <a:off x="-7909" y="637100"/>
            <a:ext cx="213833" cy="404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cf9bb018a_0_2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g2ccf9bb018a_0_26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3" name="Google Shape;383;g2ccf9bb018a_0_2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g2ccf9bb018a_0_26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152" y="6253317"/>
            <a:ext cx="1395148" cy="45343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ccf9bb018a_0_262"/>
          <p:cNvSpPr txBox="1"/>
          <p:nvPr/>
        </p:nvSpPr>
        <p:spPr>
          <a:xfrm>
            <a:off x="2339867" y="6233833"/>
            <a:ext cx="581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Machine Learning for Microcontrollers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mlearn.org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hyperlink" Target="https://hackaday.io/project/194511-1-dollar-tinyml" TargetMode="External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emlearn/emlearn/" TargetMode="External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cf9bb018a_0_316"/>
          <p:cNvSpPr txBox="1"/>
          <p:nvPr>
            <p:ph type="title"/>
          </p:nvPr>
        </p:nvSpPr>
        <p:spPr>
          <a:xfrm>
            <a:off x="4660886" y="1972695"/>
            <a:ext cx="5798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 Black"/>
              <a:buNone/>
            </a:pPr>
            <a:r>
              <a:rPr lang="en-US">
                <a:solidFill>
                  <a:schemeClr val="lt1"/>
                </a:solidFill>
              </a:rPr>
              <a:t>emlearn</a:t>
            </a:r>
            <a:endParaRPr/>
          </a:p>
        </p:txBody>
      </p:sp>
      <p:sp>
        <p:nvSpPr>
          <p:cNvPr id="439" name="Google Shape;439;g2ccf9bb018a_0_316"/>
          <p:cNvSpPr/>
          <p:nvPr>
            <p:ph idx="1" type="body"/>
          </p:nvPr>
        </p:nvSpPr>
        <p:spPr>
          <a:xfrm>
            <a:off x="4725062" y="5263636"/>
            <a:ext cx="4565700" cy="584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72B9"/>
              </a:buClr>
              <a:buSzPts val="2400"/>
              <a:buNone/>
            </a:pPr>
            <a:r>
              <a:rPr lang="en-US">
                <a:latin typeface="Lato Black"/>
                <a:ea typeface="Lato Black"/>
                <a:cs typeface="Lato Black"/>
                <a:sym typeface="Lato Black"/>
              </a:rPr>
              <a:t>Jon</a:t>
            </a:r>
            <a:r>
              <a:rPr b="1" lang="en-US"/>
              <a:t> </a:t>
            </a:r>
            <a:r>
              <a:rPr lang="en-US"/>
              <a:t>Nordby, Soundsensing</a:t>
            </a:r>
            <a:endParaRPr/>
          </a:p>
        </p:txBody>
      </p:sp>
      <p:pic>
        <p:nvPicPr>
          <p:cNvPr id="440" name="Google Shape;440;g2ccf9bb018a_0_3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79" l="0" r="0" t="189"/>
          <a:stretch/>
        </p:blipFill>
        <p:spPr>
          <a:xfrm>
            <a:off x="1201942" y="3769970"/>
            <a:ext cx="1095000" cy="1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ccf9bb018a_0_316"/>
          <p:cNvSpPr txBox="1"/>
          <p:nvPr>
            <p:ph idx="3" type="body"/>
          </p:nvPr>
        </p:nvSpPr>
        <p:spPr>
          <a:xfrm>
            <a:off x="4660887" y="2803689"/>
            <a:ext cx="6264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Machine Learning for Microcontrollers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cf9bb018a_0_481"/>
          <p:cNvSpPr txBox="1"/>
          <p:nvPr>
            <p:ph type="title"/>
          </p:nvPr>
        </p:nvSpPr>
        <p:spPr>
          <a:xfrm>
            <a:off x="454096" y="637100"/>
            <a:ext cx="10321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31" name="Google Shape;531;g2ccf9bb018a_0_481"/>
          <p:cNvSpPr txBox="1"/>
          <p:nvPr>
            <p:ph idx="2" type="body"/>
          </p:nvPr>
        </p:nvSpPr>
        <p:spPr>
          <a:xfrm>
            <a:off x="1502600" y="5584150"/>
            <a:ext cx="6399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More information: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https://emlearn.org</a:t>
            </a:r>
            <a:r>
              <a:rPr lang="en-US"/>
              <a:t> </a:t>
            </a:r>
            <a:endParaRPr/>
          </a:p>
        </p:txBody>
      </p:sp>
      <p:sp>
        <p:nvSpPr>
          <p:cNvPr id="532" name="Google Shape;532;g2ccf9bb018a_0_481"/>
          <p:cNvSpPr txBox="1"/>
          <p:nvPr>
            <p:ph idx="2" type="body"/>
          </p:nvPr>
        </p:nvSpPr>
        <p:spPr>
          <a:xfrm>
            <a:off x="1947450" y="2039550"/>
            <a:ext cx="75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</a:pPr>
            <a:r>
              <a:rPr lang="en-US" sz="2000">
                <a:latin typeface="Quicksand"/>
                <a:ea typeface="Quicksand"/>
                <a:cs typeface="Quicksand"/>
                <a:sym typeface="Quicksand"/>
              </a:rPr>
              <a:t>Machine Learning is useful on microcontrollers</a:t>
            </a:r>
            <a:br>
              <a:rPr lang="en-US" sz="200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2000">
                <a:latin typeface="Quicksand"/>
                <a:ea typeface="Quicksand"/>
                <a:cs typeface="Quicksand"/>
                <a:sym typeface="Quicksand"/>
              </a:rPr>
              <a:t>Ex: extract information from sensors</a:t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3" name="Google Shape;533;g2ccf9bb018a_0_481"/>
          <p:cNvSpPr/>
          <p:nvPr>
            <p:ph idx="1" type="body"/>
          </p:nvPr>
        </p:nvSpPr>
        <p:spPr>
          <a:xfrm>
            <a:off x="1057824" y="3133615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4" name="Google Shape;534;g2ccf9bb018a_0_481"/>
          <p:cNvSpPr txBox="1"/>
          <p:nvPr>
            <p:ph idx="2" type="body"/>
          </p:nvPr>
        </p:nvSpPr>
        <p:spPr>
          <a:xfrm>
            <a:off x="1947450" y="3152375"/>
            <a:ext cx="606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</a:pPr>
            <a:r>
              <a:rPr lang="en-US" sz="2000">
                <a:latin typeface="Quicksand"/>
                <a:ea typeface="Quicksand"/>
                <a:cs typeface="Quicksand"/>
                <a:sym typeface="Quicksand"/>
              </a:rPr>
              <a:t>emlearn is an open-source project with</a:t>
            </a:r>
            <a:br>
              <a:rPr lang="en-US" sz="200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2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embedded-friendly </a:t>
            </a:r>
            <a:r>
              <a:rPr lang="en-US" sz="2000">
                <a:latin typeface="Quicksand"/>
                <a:ea typeface="Quicksand"/>
                <a:cs typeface="Quicksand"/>
                <a:sym typeface="Quicksand"/>
              </a:rPr>
              <a:t>ML algorithms</a:t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5" name="Google Shape;535;g2ccf9bb018a_0_481"/>
          <p:cNvSpPr/>
          <p:nvPr>
            <p:ph idx="3" type="body"/>
          </p:nvPr>
        </p:nvSpPr>
        <p:spPr>
          <a:xfrm>
            <a:off x="1057824" y="4387722"/>
            <a:ext cx="684000" cy="6840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6" name="Google Shape;536;g2ccf9bb018a_0_481"/>
          <p:cNvSpPr txBox="1"/>
          <p:nvPr>
            <p:ph idx="4" type="body"/>
          </p:nvPr>
        </p:nvSpPr>
        <p:spPr>
          <a:xfrm>
            <a:off x="1947450" y="4406475"/>
            <a:ext cx="75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</a:pPr>
            <a:r>
              <a:rPr lang="en-US" sz="2000">
                <a:latin typeface="Quicksand"/>
                <a:ea typeface="Quicksand"/>
                <a:cs typeface="Quicksand"/>
                <a:sym typeface="Quicksand"/>
              </a:rPr>
              <a:t>Makes it easy to deploy</a:t>
            </a:r>
            <a:br>
              <a:rPr lang="en-US" sz="200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2000">
                <a:latin typeface="Quicksand"/>
                <a:ea typeface="Quicksand"/>
                <a:cs typeface="Quicksand"/>
                <a:sym typeface="Quicksand"/>
              </a:rPr>
              <a:t>by generating portable C code</a:t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7" name="Google Shape;537;g2ccf9bb018a_0_481"/>
          <p:cNvSpPr/>
          <p:nvPr>
            <p:ph idx="5" type="body"/>
          </p:nvPr>
        </p:nvSpPr>
        <p:spPr>
          <a:xfrm>
            <a:off x="1057824" y="2020790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b="1" lang="en-US"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4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8" name="Google Shape;538;g2ccf9bb018a_0_481"/>
          <p:cNvSpPr/>
          <p:nvPr>
            <p:ph idx="6" type="media"/>
          </p:nvPr>
        </p:nvSpPr>
        <p:spPr>
          <a:xfrm>
            <a:off x="8224708" y="3466901"/>
            <a:ext cx="3505200" cy="26211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g2ccf9bb018a_0_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1975" y="568050"/>
            <a:ext cx="1114170" cy="11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2ccf9bb018a_0_234"/>
          <p:cNvPicPr preferRelativeResize="0"/>
          <p:nvPr/>
        </p:nvPicPr>
        <p:blipFill rotWithShape="1">
          <a:blip r:embed="rId3">
            <a:alphaModFix/>
          </a:blip>
          <a:srcRect b="0" l="0" r="0" t="12002"/>
          <a:stretch/>
        </p:blipFill>
        <p:spPr>
          <a:xfrm>
            <a:off x="6844333" y="2546100"/>
            <a:ext cx="5082566" cy="3915333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2ccf9bb018a_0_2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dollar TinyML system</a:t>
            </a:r>
            <a:endParaRPr/>
          </a:p>
        </p:txBody>
      </p:sp>
      <p:sp>
        <p:nvSpPr>
          <p:cNvPr id="554" name="Google Shape;554;g2ccf9bb018a_0_234"/>
          <p:cNvSpPr txBox="1"/>
          <p:nvPr>
            <p:ph idx="1" type="body"/>
          </p:nvPr>
        </p:nvSpPr>
        <p:spPr>
          <a:xfrm>
            <a:off x="415600" y="1536633"/>
            <a:ext cx="7056900" cy="182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Goal: Sound and accelerometer sensing using ML</a:t>
            </a:r>
            <a:br>
              <a:rPr lang="en-US"/>
            </a:br>
            <a:r>
              <a:rPr lang="en-US"/>
              <a:t>for under 1 USD in total component cost (BOM)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https://hackaday.io/project/194511-1-dollar-tinyml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Challenge: 3 kB RAM / 32 kB FLASH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5" name="Google Shape;555;g2ccf9bb018a_0_234"/>
          <p:cNvPicPr preferRelativeResize="0"/>
          <p:nvPr/>
        </p:nvPicPr>
        <p:blipFill rotWithShape="1">
          <a:blip r:embed="rId5">
            <a:alphaModFix/>
          </a:blip>
          <a:srcRect b="7754" l="2910" r="14649" t="30948"/>
          <a:stretch/>
        </p:blipFill>
        <p:spPr>
          <a:xfrm>
            <a:off x="595950" y="3544874"/>
            <a:ext cx="6002650" cy="32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2ccf9bb018a_0_323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540300" y="1874450"/>
            <a:ext cx="7158175" cy="39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ccf9bb018a_0_323"/>
          <p:cNvSpPr txBox="1"/>
          <p:nvPr>
            <p:ph idx="1" type="body"/>
          </p:nvPr>
        </p:nvSpPr>
        <p:spPr>
          <a:xfrm>
            <a:off x="8164274" y="637101"/>
            <a:ext cx="36207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Benefits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Stand-alone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Low latency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Power efficiency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Privacy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Easy to consume</a:t>
            </a:r>
            <a:endParaRPr/>
          </a:p>
        </p:txBody>
      </p:sp>
      <p:sp>
        <p:nvSpPr>
          <p:cNvPr id="448" name="Google Shape;448;g2ccf9bb018a_0_323"/>
          <p:cNvSpPr txBox="1"/>
          <p:nvPr>
            <p:ph type="title"/>
          </p:nvPr>
        </p:nvSpPr>
        <p:spPr>
          <a:xfrm>
            <a:off x="454096" y="637100"/>
            <a:ext cx="61956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</a:pPr>
            <a:r>
              <a:rPr lang="en-US"/>
              <a:t>Sensor data analysis with Machine Learning</a:t>
            </a:r>
            <a:endParaRPr/>
          </a:p>
        </p:txBody>
      </p:sp>
      <p:sp>
        <p:nvSpPr>
          <p:cNvPr id="449" name="Google Shape;449;g2ccf9bb018a_0_323"/>
          <p:cNvSpPr/>
          <p:nvPr>
            <p:ph idx="2" type="media"/>
          </p:nvPr>
        </p:nvSpPr>
        <p:spPr>
          <a:xfrm>
            <a:off x="8224708" y="3466901"/>
            <a:ext cx="3505200" cy="26211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2ccf9bb018a_0_359"/>
          <p:cNvPicPr preferRelativeResize="0"/>
          <p:nvPr/>
        </p:nvPicPr>
        <p:blipFill rotWithShape="1">
          <a:blip r:embed="rId3">
            <a:alphaModFix/>
          </a:blip>
          <a:srcRect b="0" l="12454" r="38800" t="0"/>
          <a:stretch/>
        </p:blipFill>
        <p:spPr>
          <a:xfrm>
            <a:off x="7463650" y="0"/>
            <a:ext cx="4728351" cy="646992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ccf9bb018a_0_359"/>
          <p:cNvSpPr txBox="1"/>
          <p:nvPr>
            <p:ph type="title"/>
          </p:nvPr>
        </p:nvSpPr>
        <p:spPr>
          <a:xfrm>
            <a:off x="454096" y="637100"/>
            <a:ext cx="619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</a:pPr>
            <a:r>
              <a:rPr lang="en-US"/>
              <a:t>Example project</a:t>
            </a:r>
            <a:endParaRPr/>
          </a:p>
        </p:txBody>
      </p:sp>
      <p:sp>
        <p:nvSpPr>
          <p:cNvPr id="456" name="Google Shape;456;g2ccf9bb018a_0_359"/>
          <p:cNvSpPr txBox="1"/>
          <p:nvPr>
            <p:ph idx="1" type="body"/>
          </p:nvPr>
        </p:nvSpPr>
        <p:spPr>
          <a:xfrm>
            <a:off x="454096" y="2569425"/>
            <a:ext cx="61956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/>
              <a:t>Activity data </a:t>
            </a:r>
            <a:r>
              <a:rPr lang="en-US"/>
              <a:t>used to </a:t>
            </a:r>
            <a:r>
              <a:rPr b="1" lang="en-US"/>
              <a:t>detect abnormal behavior</a:t>
            </a:r>
            <a:r>
              <a:rPr lang="en-US"/>
              <a:t>,</a:t>
            </a:r>
            <a:br>
              <a:rPr lang="en-US"/>
            </a:br>
            <a:r>
              <a:rPr lang="en-US"/>
              <a:t>can indicate </a:t>
            </a:r>
            <a:r>
              <a:rPr b="1" lang="en-US"/>
              <a:t>health issues</a:t>
            </a:r>
            <a:r>
              <a:rPr lang="en-US"/>
              <a:t> or other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/>
              <a:t>Classified using a</a:t>
            </a:r>
            <a:r>
              <a:rPr lang="en-US"/>
              <a:t> </a:t>
            </a:r>
            <a:r>
              <a:rPr b="1" lang="en-US"/>
              <a:t>Decision Tree</a:t>
            </a:r>
            <a:r>
              <a:rPr lang="en-US"/>
              <a:t> </a:t>
            </a:r>
            <a:br>
              <a:rPr lang="en-US"/>
            </a:br>
            <a:r>
              <a:rPr lang="en-US"/>
              <a:t>	</a:t>
            </a:r>
            <a:r>
              <a:rPr i="1" lang="en-US"/>
              <a:t>lying/walking/standing/grazing/ruminating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/>
              <a:t>Activity is transmitted using </a:t>
            </a:r>
            <a:r>
              <a:rPr b="1" lang="en-US"/>
              <a:t>LoRaWAN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br>
              <a:rPr lang="en-US"/>
            </a:br>
            <a:r>
              <a:rPr lang="en-US"/>
              <a:t>Running ML on-sensor: </a:t>
            </a:r>
            <a:r>
              <a:rPr b="1" lang="en-US"/>
              <a:t>under 1 mW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b="1" lang="en-US"/>
              <a:t>50 times lower power</a:t>
            </a:r>
            <a:r>
              <a:rPr lang="en-US"/>
              <a:t> than sending raw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57" name="Google Shape;457;g2ccf9bb018a_0_359"/>
          <p:cNvSpPr txBox="1"/>
          <p:nvPr>
            <p:ph idx="3" type="body"/>
          </p:nvPr>
        </p:nvSpPr>
        <p:spPr>
          <a:xfrm>
            <a:off x="454025" y="1399175"/>
            <a:ext cx="6880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Quicksand"/>
                <a:ea typeface="Quicksand"/>
                <a:cs typeface="Quicksand"/>
                <a:sym typeface="Quicksand"/>
              </a:rPr>
              <a:t>Cattle activity tracking using accelerometer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8" name="Google Shape;458;g2ccf9bb018a_0_359"/>
          <p:cNvSpPr txBox="1"/>
          <p:nvPr/>
        </p:nvSpPr>
        <p:spPr>
          <a:xfrm>
            <a:off x="8226500" y="5228600"/>
            <a:ext cx="374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</a:rPr>
              <a:t>Power Efficient Wireless Sensor Node through Edge Intelligence</a:t>
            </a:r>
            <a:endParaRPr b="1" i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Abhishek Damle </a:t>
            </a:r>
            <a:r>
              <a:rPr b="1" lang="en-US" sz="1800">
                <a:solidFill>
                  <a:schemeClr val="lt1"/>
                </a:solidFill>
              </a:rPr>
              <a:t>(</a:t>
            </a:r>
            <a:r>
              <a:rPr b="1" lang="en-US" sz="1800">
                <a:solidFill>
                  <a:schemeClr val="lt1"/>
                </a:solidFill>
              </a:rPr>
              <a:t>2022)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459" name="Google Shape;459;g2ccf9bb018a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075" y="173614"/>
            <a:ext cx="3471675" cy="67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cf9bb018a_0_403"/>
          <p:cNvSpPr txBox="1"/>
          <p:nvPr>
            <p:ph type="title"/>
          </p:nvPr>
        </p:nvSpPr>
        <p:spPr>
          <a:xfrm>
            <a:off x="454096" y="637100"/>
            <a:ext cx="6195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</a:pPr>
            <a:r>
              <a:rPr lang="en-US"/>
              <a:t>emlearn - Machine Learning</a:t>
            </a:r>
            <a:br>
              <a:rPr lang="en-US"/>
            </a:br>
            <a:r>
              <a:rPr lang="en-US"/>
              <a:t>for microcontrollers</a:t>
            </a:r>
            <a:endParaRPr/>
          </a:p>
        </p:txBody>
      </p:sp>
      <p:sp>
        <p:nvSpPr>
          <p:cNvPr id="465" name="Google Shape;465;g2ccf9bb018a_0_403"/>
          <p:cNvSpPr/>
          <p:nvPr>
            <p:ph idx="2" type="media"/>
          </p:nvPr>
        </p:nvSpPr>
        <p:spPr>
          <a:xfrm>
            <a:off x="8224708" y="3466901"/>
            <a:ext cx="3505200" cy="26211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ccf9bb018a_0_403"/>
          <p:cNvSpPr txBox="1"/>
          <p:nvPr>
            <p:ph idx="3" type="body"/>
          </p:nvPr>
        </p:nvSpPr>
        <p:spPr>
          <a:xfrm>
            <a:off x="454095" y="2859375"/>
            <a:ext cx="33897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Model creation </a:t>
            </a:r>
            <a:r>
              <a:rPr b="1" lang="en-US"/>
              <a:t>in Python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/>
              <a:t>Use standard libraries</a:t>
            </a:r>
            <a:endParaRPr b="1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US"/>
              <a:t>scikit-learn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US"/>
              <a:t>Keras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One-line to </a:t>
            </a:r>
            <a:r>
              <a:rPr b="1" lang="en-US"/>
              <a:t>export to C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Verification tools included</a:t>
            </a:r>
            <a:endParaRPr/>
          </a:p>
        </p:txBody>
      </p:sp>
      <p:sp>
        <p:nvSpPr>
          <p:cNvPr id="467" name="Google Shape;467;g2ccf9bb018a_0_403"/>
          <p:cNvSpPr txBox="1"/>
          <p:nvPr>
            <p:ph idx="4" type="body"/>
          </p:nvPr>
        </p:nvSpPr>
        <p:spPr>
          <a:xfrm>
            <a:off x="4105650" y="2859375"/>
            <a:ext cx="36207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/>
              <a:t>Portable C99</a:t>
            </a:r>
            <a:r>
              <a:rPr lang="en-US"/>
              <a:t> code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No dynamic allocations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/>
              <a:t>Header-only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High </a:t>
            </a:r>
            <a:r>
              <a:rPr b="1" lang="en-US"/>
              <a:t>test coverage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Integer/</a:t>
            </a:r>
            <a:r>
              <a:rPr b="1" lang="en-US"/>
              <a:t>fixed-point</a:t>
            </a:r>
            <a:r>
              <a:rPr lang="en-US"/>
              <a:t> math *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/>
              <a:t>libc optional</a:t>
            </a:r>
            <a:r>
              <a:rPr lang="en-US"/>
              <a:t> *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/>
              <a:t>Small</a:t>
            </a:r>
            <a:r>
              <a:rPr lang="en-US"/>
              <a:t>. 1 kB+ FLASH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/>
            </a:br>
            <a:r>
              <a:rPr lang="en-US"/>
              <a:t>* Only some models</a:t>
            </a:r>
            <a:endParaRPr/>
          </a:p>
        </p:txBody>
      </p:sp>
      <p:sp>
        <p:nvSpPr>
          <p:cNvPr id="468" name="Google Shape;468;g2ccf9bb018a_0_403"/>
          <p:cNvSpPr txBox="1"/>
          <p:nvPr>
            <p:ph idx="5" type="body"/>
          </p:nvPr>
        </p:nvSpPr>
        <p:spPr>
          <a:xfrm>
            <a:off x="454095" y="2159999"/>
            <a:ext cx="338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Convenient training</a:t>
            </a:r>
            <a:endParaRPr/>
          </a:p>
        </p:txBody>
      </p:sp>
      <p:sp>
        <p:nvSpPr>
          <p:cNvPr id="469" name="Google Shape;469;g2ccf9bb018a_0_403"/>
          <p:cNvSpPr txBox="1"/>
          <p:nvPr>
            <p:ph idx="6" type="body"/>
          </p:nvPr>
        </p:nvSpPr>
        <p:spPr>
          <a:xfrm>
            <a:off x="4105646" y="2159999"/>
            <a:ext cx="338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Embedded Friendly</a:t>
            </a:r>
            <a:endParaRPr/>
          </a:p>
        </p:txBody>
      </p:sp>
      <p:sp>
        <p:nvSpPr>
          <p:cNvPr id="470" name="Google Shape;470;g2ccf9bb018a_0_403"/>
          <p:cNvSpPr txBox="1"/>
          <p:nvPr>
            <p:ph idx="5" type="body"/>
          </p:nvPr>
        </p:nvSpPr>
        <p:spPr>
          <a:xfrm>
            <a:off x="454100" y="1616000"/>
            <a:ext cx="65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8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https://github.com/emlearn/emlearn/</a:t>
            </a:r>
            <a:r>
              <a:rPr b="1" lang="en-US" sz="18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1" name="Google Shape;471;g2ccf9bb018a_0_403"/>
          <p:cNvSpPr txBox="1"/>
          <p:nvPr>
            <p:ph idx="1" type="body"/>
          </p:nvPr>
        </p:nvSpPr>
        <p:spPr>
          <a:xfrm>
            <a:off x="8164274" y="1329276"/>
            <a:ext cx="3620700" cy="42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g2ccf9bb018a_0_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1975" y="568050"/>
            <a:ext cx="1114170" cy="11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ccf9bb018a_0_433"/>
          <p:cNvSpPr txBox="1"/>
          <p:nvPr>
            <p:ph idx="1" type="body"/>
          </p:nvPr>
        </p:nvSpPr>
        <p:spPr>
          <a:xfrm>
            <a:off x="454096" y="2987850"/>
            <a:ext cx="5335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“Classic” ML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Decision Trees (DT)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Random Forest (RF)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K Nearest Neighbors (KNN)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Gaussian Mixture Models (GMM)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Multi-Layer-Perceptron (ML)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78" name="Google Shape;478;g2ccf9bb018a_0_433"/>
          <p:cNvSpPr txBox="1"/>
          <p:nvPr>
            <p:ph type="title"/>
          </p:nvPr>
        </p:nvSpPr>
        <p:spPr>
          <a:xfrm>
            <a:off x="454096" y="637100"/>
            <a:ext cx="10321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</a:pPr>
            <a:r>
              <a:rPr lang="en-US"/>
              <a:t>Supported tasks &amp; </a:t>
            </a:r>
            <a:r>
              <a:rPr lang="en-US"/>
              <a:t>models</a:t>
            </a:r>
            <a:endParaRPr/>
          </a:p>
        </p:txBody>
      </p:sp>
      <p:sp>
        <p:nvSpPr>
          <p:cNvPr id="479" name="Google Shape;479;g2ccf9bb018a_0_433"/>
          <p:cNvSpPr txBox="1"/>
          <p:nvPr>
            <p:ph idx="2" type="body"/>
          </p:nvPr>
        </p:nvSpPr>
        <p:spPr>
          <a:xfrm>
            <a:off x="454025" y="1369075"/>
            <a:ext cx="53358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Supports the most common tasks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Selection of simple &amp; effective embedded-friendly models</a:t>
            </a:r>
            <a:endParaRPr/>
          </a:p>
        </p:txBody>
      </p:sp>
      <p:pic>
        <p:nvPicPr>
          <p:cNvPr id="480" name="Google Shape;480;g2ccf9bb018a_0_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296" y="637100"/>
            <a:ext cx="5861420" cy="53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cf9bb018a_0_390"/>
          <p:cNvSpPr txBox="1"/>
          <p:nvPr>
            <p:ph type="title"/>
          </p:nvPr>
        </p:nvSpPr>
        <p:spPr>
          <a:xfrm>
            <a:off x="453600" y="637200"/>
            <a:ext cx="10321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</a:pPr>
            <a:r>
              <a:rPr lang="en-US"/>
              <a:t>How to use emlearn</a:t>
            </a:r>
            <a:endParaRPr/>
          </a:p>
        </p:txBody>
      </p:sp>
      <p:sp>
        <p:nvSpPr>
          <p:cNvPr id="486" name="Google Shape;486;g2ccf9bb018a_0_390"/>
          <p:cNvSpPr txBox="1"/>
          <p:nvPr>
            <p:ph idx="1" type="body"/>
          </p:nvPr>
        </p:nvSpPr>
        <p:spPr>
          <a:xfrm>
            <a:off x="454096" y="3222300"/>
            <a:ext cx="10320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Install as Python package (PyPI)</a:t>
            </a:r>
            <a:br>
              <a:rPr lang="en-US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pip install emlearn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Install as g</a:t>
            </a:r>
            <a:r>
              <a:rPr b="1" lang="en-US"/>
              <a:t>it submodule</a:t>
            </a:r>
            <a:br>
              <a:rPr b="1" lang="en-US"/>
            </a:b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1" lang="en-US"/>
              <a:t>git submodule add https://github.com/emlearn/emlearn/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87" name="Google Shape;487;g2ccf9bb018a_0_390"/>
          <p:cNvSpPr txBox="1"/>
          <p:nvPr>
            <p:ph idx="2" type="body"/>
          </p:nvPr>
        </p:nvSpPr>
        <p:spPr>
          <a:xfrm>
            <a:off x="454025" y="1800000"/>
            <a:ext cx="103203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 0. Install the library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 </a:t>
            </a:r>
            <a:r>
              <a:rPr lang="en-US"/>
              <a:t>1. </a:t>
            </a:r>
            <a:r>
              <a:rPr lang="en-US"/>
              <a:t>Train model in Python</a:t>
            </a:r>
            <a:br>
              <a:rPr lang="en-US"/>
            </a:br>
            <a:r>
              <a:rPr lang="en-US"/>
              <a:t> 2. Convert model to C code</a:t>
            </a:r>
            <a:br>
              <a:rPr lang="en-US"/>
            </a:br>
            <a:r>
              <a:rPr lang="en-US"/>
              <a:t> 3. Use the C code</a:t>
            </a:r>
            <a:endParaRPr/>
          </a:p>
        </p:txBody>
      </p:sp>
      <p:pic>
        <p:nvPicPr>
          <p:cNvPr id="488" name="Google Shape;488;g2ccf9bb018a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1975" y="568050"/>
            <a:ext cx="1114170" cy="11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cf9bb018a_0_426"/>
          <p:cNvSpPr txBox="1"/>
          <p:nvPr/>
        </p:nvSpPr>
        <p:spPr>
          <a:xfrm>
            <a:off x="6064875" y="3961475"/>
            <a:ext cx="5526300" cy="1477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73A49"/>
                </a:solidFill>
              </a:rPr>
              <a:t>from</a:t>
            </a:r>
            <a:r>
              <a:rPr lang="en-US">
                <a:solidFill>
                  <a:schemeClr val="dk1"/>
                </a:solidFill>
              </a:rPr>
              <a:t> sklearn.neural_network </a:t>
            </a:r>
            <a:r>
              <a:rPr lang="en-US">
                <a:solidFill>
                  <a:srgbClr val="D73A49"/>
                </a:solidFill>
              </a:rPr>
              <a:t>import</a:t>
            </a:r>
            <a:r>
              <a:rPr lang="en-US">
                <a:solidFill>
                  <a:schemeClr val="dk1"/>
                </a:solidFill>
              </a:rPr>
              <a:t> MLPClassifier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model = MLPClassifier(hidden_layer_sizes=(</a:t>
            </a:r>
            <a:r>
              <a:rPr lang="en-US">
                <a:solidFill>
                  <a:srgbClr val="005CC5"/>
                </a:solidFill>
              </a:rPr>
              <a:t>100</a:t>
            </a:r>
            <a:r>
              <a:rPr lang="en-US">
                <a:solidFill>
                  <a:schemeClr val="dk1"/>
                </a:solidFill>
              </a:rPr>
              <a:t>,</a:t>
            </a:r>
            <a:r>
              <a:rPr lang="en-US">
                <a:solidFill>
                  <a:srgbClr val="005CC5"/>
                </a:solidFill>
              </a:rPr>
              <a:t>50</a:t>
            </a:r>
            <a:r>
              <a:rPr lang="en-US">
                <a:solidFill>
                  <a:schemeClr val="dk1"/>
                </a:solidFill>
              </a:rPr>
              <a:t>,</a:t>
            </a:r>
            <a:r>
              <a:rPr lang="en-US">
                <a:solidFill>
                  <a:srgbClr val="005CC5"/>
                </a:solidFill>
              </a:rPr>
              <a:t>25</a:t>
            </a:r>
            <a:r>
              <a:rPr lang="en-US">
                <a:solidFill>
                  <a:schemeClr val="dk1"/>
                </a:solidFill>
              </a:rPr>
              <a:t>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model.fit(X_train, Y_train)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4" name="Google Shape;494;g2ccf9bb018a_0_426"/>
          <p:cNvSpPr txBox="1"/>
          <p:nvPr/>
        </p:nvSpPr>
        <p:spPr>
          <a:xfrm>
            <a:off x="454100" y="2213775"/>
            <a:ext cx="4532700" cy="32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73A49"/>
                </a:solidFill>
              </a:rPr>
              <a:t>from</a:t>
            </a:r>
            <a:r>
              <a:rPr lang="en-US">
                <a:solidFill>
                  <a:schemeClr val="dk1"/>
                </a:solidFill>
              </a:rPr>
              <a:t> keras </a:t>
            </a:r>
            <a:r>
              <a:rPr lang="en-US">
                <a:solidFill>
                  <a:srgbClr val="D73A49"/>
                </a:solidFill>
              </a:rPr>
              <a:t>import </a:t>
            </a:r>
            <a:r>
              <a:rPr lang="en-US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model = Sequential([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Dense(</a:t>
            </a:r>
            <a:r>
              <a:rPr lang="en-US">
                <a:solidFill>
                  <a:srgbClr val="005CC5"/>
                </a:solidFill>
              </a:rPr>
              <a:t>16</a:t>
            </a:r>
            <a:r>
              <a:rPr lang="en-US">
                <a:solidFill>
                  <a:schemeClr val="dk1"/>
                </a:solidFill>
              </a:rPr>
              <a:t>, input_dim=n_features, activation=</a:t>
            </a:r>
            <a:r>
              <a:rPr lang="en-US">
                <a:solidFill>
                  <a:srgbClr val="032F62"/>
                </a:solidFill>
              </a:rPr>
              <a:t>'relu'</a:t>
            </a:r>
            <a:r>
              <a:rPr lang="en-US">
                <a:solidFill>
                  <a:schemeClr val="dk1"/>
                </a:solidFill>
              </a:rPr>
              <a:t>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Dense(</a:t>
            </a:r>
            <a:r>
              <a:rPr lang="en-US">
                <a:solidFill>
                  <a:srgbClr val="005CC5"/>
                </a:solidFill>
              </a:rPr>
              <a:t>8</a:t>
            </a:r>
            <a:r>
              <a:rPr lang="en-US">
                <a:solidFill>
                  <a:schemeClr val="dk1"/>
                </a:solidFill>
              </a:rPr>
              <a:t>, activation=</a:t>
            </a:r>
            <a:r>
              <a:rPr lang="en-US">
                <a:solidFill>
                  <a:srgbClr val="032F62"/>
                </a:solidFill>
              </a:rPr>
              <a:t>'relu'</a:t>
            </a:r>
            <a:r>
              <a:rPr lang="en-US">
                <a:solidFill>
                  <a:schemeClr val="dk1"/>
                </a:solidFill>
              </a:rPr>
              <a:t>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Dense(</a:t>
            </a:r>
            <a:r>
              <a:rPr lang="en-US">
                <a:solidFill>
                  <a:srgbClr val="005CC5"/>
                </a:solidFill>
              </a:rPr>
              <a:t>1</a:t>
            </a:r>
            <a:r>
              <a:rPr lang="en-US">
                <a:solidFill>
                  <a:schemeClr val="dk1"/>
                </a:solidFill>
              </a:rPr>
              <a:t>, activation=</a:t>
            </a:r>
            <a:r>
              <a:rPr lang="en-US">
                <a:solidFill>
                  <a:srgbClr val="032F62"/>
                </a:solidFill>
              </a:rPr>
              <a:t>'sigmoid'</a:t>
            </a:r>
            <a:r>
              <a:rPr lang="en-US">
                <a:solidFill>
                  <a:schemeClr val="dk1"/>
                </a:solidFill>
              </a:rPr>
              <a:t>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])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model.</a:t>
            </a:r>
            <a:r>
              <a:rPr lang="en-US">
                <a:solidFill>
                  <a:srgbClr val="E36209"/>
                </a:solidFill>
              </a:rPr>
              <a:t>compile</a:t>
            </a:r>
            <a:r>
              <a:rPr lang="en-US">
                <a:solidFill>
                  <a:schemeClr val="dk1"/>
                </a:solidFill>
              </a:rPr>
              <a:t>(....)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model.fit(X_train, Y_train, epochs=</a:t>
            </a:r>
            <a:r>
              <a:rPr lang="en-US">
                <a:solidFill>
                  <a:srgbClr val="005CC5"/>
                </a:solidFill>
              </a:rPr>
              <a:t>1</a:t>
            </a:r>
            <a:r>
              <a:rPr lang="en-US">
                <a:solidFill>
                  <a:schemeClr val="dk1"/>
                </a:solidFill>
              </a:rPr>
              <a:t>, batch_size=</a:t>
            </a:r>
            <a:r>
              <a:rPr lang="en-US">
                <a:solidFill>
                  <a:srgbClr val="005CC5"/>
                </a:solidFill>
              </a:rPr>
              <a:t>10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g2ccf9bb018a_0_426"/>
          <p:cNvSpPr txBox="1"/>
          <p:nvPr>
            <p:ph type="title"/>
          </p:nvPr>
        </p:nvSpPr>
        <p:spPr>
          <a:xfrm>
            <a:off x="454096" y="637100"/>
            <a:ext cx="10321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</a:pPr>
            <a:r>
              <a:rPr lang="en-US"/>
              <a:t>Training a model</a:t>
            </a:r>
            <a:endParaRPr/>
          </a:p>
        </p:txBody>
      </p:sp>
      <p:sp>
        <p:nvSpPr>
          <p:cNvPr id="496" name="Google Shape;496;g2ccf9bb018a_0_426"/>
          <p:cNvSpPr txBox="1"/>
          <p:nvPr>
            <p:ph idx="1" type="body"/>
          </p:nvPr>
        </p:nvSpPr>
        <p:spPr>
          <a:xfrm>
            <a:off x="7014374" y="4976600"/>
            <a:ext cx="4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b="1" lang="en-US"/>
              <a:t>C) </a:t>
            </a:r>
            <a:r>
              <a:rPr b="1" lang="en-US"/>
              <a:t>scikit-learn neural network</a:t>
            </a:r>
            <a:endParaRPr b="1"/>
          </a:p>
        </p:txBody>
      </p:sp>
      <p:sp>
        <p:nvSpPr>
          <p:cNvPr id="497" name="Google Shape;497;g2ccf9bb018a_0_426"/>
          <p:cNvSpPr txBox="1"/>
          <p:nvPr>
            <p:ph idx="2" type="body"/>
          </p:nvPr>
        </p:nvSpPr>
        <p:spPr>
          <a:xfrm>
            <a:off x="454025" y="1396575"/>
            <a:ext cx="5335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Using standard Python ML libraries.</a:t>
            </a:r>
            <a:endParaRPr/>
          </a:p>
        </p:txBody>
      </p:sp>
      <p:sp>
        <p:nvSpPr>
          <p:cNvPr id="498" name="Google Shape;498;g2ccf9bb018a_0_426"/>
          <p:cNvSpPr txBox="1"/>
          <p:nvPr>
            <p:ph idx="1" type="body"/>
          </p:nvPr>
        </p:nvSpPr>
        <p:spPr>
          <a:xfrm>
            <a:off x="1228575" y="4976600"/>
            <a:ext cx="36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UcParenR"/>
            </a:pPr>
            <a:r>
              <a:rPr b="1" lang="en-US"/>
              <a:t>keras neural network</a:t>
            </a:r>
            <a:endParaRPr b="1"/>
          </a:p>
        </p:txBody>
      </p:sp>
      <p:sp>
        <p:nvSpPr>
          <p:cNvPr id="499" name="Google Shape;499;g2ccf9bb018a_0_426"/>
          <p:cNvSpPr txBox="1"/>
          <p:nvPr/>
        </p:nvSpPr>
        <p:spPr>
          <a:xfrm>
            <a:off x="6064875" y="2213763"/>
            <a:ext cx="5526300" cy="1477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73A49"/>
                </a:solidFill>
              </a:rPr>
              <a:t>from</a:t>
            </a:r>
            <a:r>
              <a:rPr lang="en-US">
                <a:solidFill>
                  <a:schemeClr val="dk1"/>
                </a:solidFill>
              </a:rPr>
              <a:t> sklearn.ensemble </a:t>
            </a:r>
            <a:r>
              <a:rPr lang="en-US">
                <a:solidFill>
                  <a:srgbClr val="D73A49"/>
                </a:solidFill>
              </a:rPr>
              <a:t>import</a:t>
            </a:r>
            <a:r>
              <a:rPr lang="en-US">
                <a:solidFill>
                  <a:schemeClr val="dk1"/>
                </a:solidFill>
              </a:rPr>
              <a:t> RandomForestClassifier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model = RandomForestClassifier(n_estimators=</a:t>
            </a:r>
            <a:r>
              <a:rPr lang="en-US">
                <a:solidFill>
                  <a:srgbClr val="005CC5"/>
                </a:solidFill>
              </a:rPr>
              <a:t>10</a:t>
            </a:r>
            <a:r>
              <a:rPr lang="en-US">
                <a:solidFill>
                  <a:schemeClr val="dk1"/>
                </a:solidFill>
              </a:rPr>
              <a:t>, max_depth=</a:t>
            </a:r>
            <a:r>
              <a:rPr lang="en-US">
                <a:solidFill>
                  <a:srgbClr val="005CC5"/>
                </a:solidFill>
              </a:rPr>
              <a:t>10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model.fit(X_train, Y_train)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g2ccf9bb018a_0_426"/>
          <p:cNvSpPr txBox="1"/>
          <p:nvPr>
            <p:ph idx="1" type="body"/>
          </p:nvPr>
        </p:nvSpPr>
        <p:spPr>
          <a:xfrm>
            <a:off x="7014374" y="3291063"/>
            <a:ext cx="4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b="1" lang="en-US"/>
              <a:t>B) </a:t>
            </a:r>
            <a:r>
              <a:rPr b="1" lang="en-US"/>
              <a:t>scikit-learn Random Forest</a:t>
            </a:r>
            <a:endParaRPr b="1"/>
          </a:p>
        </p:txBody>
      </p:sp>
      <p:pic>
        <p:nvPicPr>
          <p:cNvPr id="501" name="Google Shape;501;g2ccf9bb018a_0_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1975" y="568050"/>
            <a:ext cx="1114170" cy="11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cf9bb018a_0_377"/>
          <p:cNvSpPr txBox="1"/>
          <p:nvPr>
            <p:ph type="title"/>
          </p:nvPr>
        </p:nvSpPr>
        <p:spPr>
          <a:xfrm>
            <a:off x="454096" y="637100"/>
            <a:ext cx="10321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Convert model to C</a:t>
            </a:r>
            <a:r>
              <a:rPr lang="en-US"/>
              <a:t> </a:t>
            </a:r>
            <a:endParaRPr/>
          </a:p>
        </p:txBody>
      </p:sp>
      <p:sp>
        <p:nvSpPr>
          <p:cNvPr id="507" name="Google Shape;507;g2ccf9bb018a_0_377"/>
          <p:cNvSpPr txBox="1"/>
          <p:nvPr>
            <p:ph idx="1" type="body"/>
          </p:nvPr>
        </p:nvSpPr>
        <p:spPr>
          <a:xfrm>
            <a:off x="454100" y="1927538"/>
            <a:ext cx="5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/>
              <a:t>Takes the trained </a:t>
            </a:r>
            <a:r>
              <a:rPr b="1" lang="en-US"/>
              <a:t>model </a:t>
            </a:r>
            <a:r>
              <a:rPr lang="en-US"/>
              <a:t>from previous step</a:t>
            </a:r>
            <a:endParaRPr/>
          </a:p>
        </p:txBody>
      </p:sp>
      <p:sp>
        <p:nvSpPr>
          <p:cNvPr id="508" name="Google Shape;508;g2ccf9bb018a_0_377"/>
          <p:cNvSpPr txBox="1"/>
          <p:nvPr>
            <p:ph idx="2" type="body"/>
          </p:nvPr>
        </p:nvSpPr>
        <p:spPr>
          <a:xfrm>
            <a:off x="454025" y="1414925"/>
            <a:ext cx="10320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Using </a:t>
            </a:r>
            <a:r>
              <a:rPr b="1" lang="en-US">
                <a:latin typeface="Quicksand"/>
                <a:ea typeface="Quicksand"/>
                <a:cs typeface="Quicksand"/>
                <a:sym typeface="Quicksand"/>
              </a:rPr>
              <a:t>emlearn.convert() </a:t>
            </a:r>
            <a:r>
              <a:rPr lang="en-US"/>
              <a:t>and .</a:t>
            </a:r>
            <a:r>
              <a:rPr b="1" lang="en-US">
                <a:latin typeface="Quicksand"/>
                <a:ea typeface="Quicksand"/>
                <a:cs typeface="Quicksand"/>
                <a:sym typeface="Quicksand"/>
              </a:rPr>
              <a:t>save()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9" name="Google Shape;509;g2ccf9bb018a_0_377"/>
          <p:cNvSpPr txBox="1"/>
          <p:nvPr/>
        </p:nvSpPr>
        <p:spPr>
          <a:xfrm>
            <a:off x="562100" y="2797950"/>
            <a:ext cx="4621800" cy="1262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73A49"/>
                </a:solidFill>
              </a:rPr>
              <a:t>import</a:t>
            </a:r>
            <a:r>
              <a:rPr lang="en-US">
                <a:solidFill>
                  <a:schemeClr val="dk1"/>
                </a:solidFill>
              </a:rPr>
              <a:t> emlearn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cmodel = emlearn.convert(</a:t>
            </a:r>
            <a:r>
              <a:rPr b="1" lang="en-US">
                <a:solidFill>
                  <a:schemeClr val="dk1"/>
                </a:solidFill>
              </a:rPr>
              <a:t>model</a:t>
            </a:r>
            <a:r>
              <a:rPr lang="en-US">
                <a:solidFill>
                  <a:schemeClr val="dk1"/>
                </a:solidFill>
              </a:rPr>
              <a:t>, method=</a:t>
            </a:r>
            <a:r>
              <a:rPr lang="en-US">
                <a:solidFill>
                  <a:srgbClr val="032F62"/>
                </a:solidFill>
              </a:rPr>
              <a:t>'inline'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cmodel.save(file=</a:t>
            </a:r>
            <a:r>
              <a:rPr lang="en-US">
                <a:solidFill>
                  <a:srgbClr val="032F62"/>
                </a:solidFill>
              </a:rPr>
              <a:t>mynet</a:t>
            </a:r>
            <a:r>
              <a:rPr lang="en-US">
                <a:solidFill>
                  <a:srgbClr val="032F62"/>
                </a:solidFill>
              </a:rPr>
              <a:t>_model.h'</a:t>
            </a:r>
            <a:r>
              <a:rPr lang="en-US">
                <a:solidFill>
                  <a:schemeClr val="dk1"/>
                </a:solidFill>
              </a:rPr>
              <a:t>, name=</a:t>
            </a:r>
            <a:r>
              <a:rPr lang="en-US">
                <a:solidFill>
                  <a:srgbClr val="032F62"/>
                </a:solidFill>
              </a:rPr>
              <a:t>'mynet'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0" name="Google Shape;510;g2ccf9bb018a_0_377"/>
          <p:cNvSpPr txBox="1"/>
          <p:nvPr/>
        </p:nvSpPr>
        <p:spPr>
          <a:xfrm>
            <a:off x="6412550" y="1999525"/>
            <a:ext cx="5335500" cy="3339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5CC5"/>
                </a:solidFill>
              </a:rPr>
              <a:t>#</a:t>
            </a:r>
            <a:r>
              <a:rPr lang="en-US" sz="900">
                <a:solidFill>
                  <a:srgbClr val="D73A49"/>
                </a:solidFill>
              </a:rPr>
              <a:t>include</a:t>
            </a:r>
            <a:r>
              <a:rPr lang="en-US" sz="900">
                <a:solidFill>
                  <a:srgbClr val="005CC5"/>
                </a:solidFill>
              </a:rPr>
              <a:t> </a:t>
            </a:r>
            <a:r>
              <a:rPr lang="en-US" sz="900">
                <a:solidFill>
                  <a:srgbClr val="032F62"/>
                </a:solidFill>
              </a:rPr>
              <a:t>&lt;eml_net.h&gt;</a:t>
            </a:r>
            <a:endParaRPr sz="9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73A49"/>
                </a:solidFill>
              </a:rPr>
              <a:t>static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const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float</a:t>
            </a:r>
            <a:r>
              <a:rPr lang="en-US" sz="900">
                <a:solidFill>
                  <a:schemeClr val="dk1"/>
                </a:solidFill>
              </a:rPr>
              <a:t> mynet_layer_0_biases[</a:t>
            </a:r>
            <a:r>
              <a:rPr lang="en-US" sz="900">
                <a:solidFill>
                  <a:srgbClr val="005CC5"/>
                </a:solidFill>
              </a:rPr>
              <a:t>8</a:t>
            </a:r>
            <a:r>
              <a:rPr lang="en-US" sz="900">
                <a:solidFill>
                  <a:schemeClr val="dk1"/>
                </a:solidFill>
              </a:rPr>
              <a:t>] = { </a:t>
            </a:r>
            <a:r>
              <a:rPr lang="en-US" sz="900">
                <a:solidFill>
                  <a:srgbClr val="005CC5"/>
                </a:solidFill>
              </a:rPr>
              <a:t>-0.015587f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-0.005395f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-0.010957f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0.015883f ….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73A49"/>
                </a:solidFill>
              </a:rPr>
              <a:t>static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const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float</a:t>
            </a:r>
            <a:r>
              <a:rPr lang="en-US" sz="900">
                <a:solidFill>
                  <a:schemeClr val="dk1"/>
                </a:solidFill>
              </a:rPr>
              <a:t> mynet_layer_0_weights[</a:t>
            </a:r>
            <a:r>
              <a:rPr lang="en-US" sz="900">
                <a:solidFill>
                  <a:srgbClr val="005CC5"/>
                </a:solidFill>
              </a:rPr>
              <a:t>24</a:t>
            </a:r>
            <a:r>
              <a:rPr lang="en-US" sz="900">
                <a:solidFill>
                  <a:schemeClr val="dk1"/>
                </a:solidFill>
              </a:rPr>
              <a:t>] = { </a:t>
            </a:r>
            <a:r>
              <a:rPr lang="en-US" sz="900">
                <a:solidFill>
                  <a:srgbClr val="005CC5"/>
                </a:solidFill>
              </a:rPr>
              <a:t>-0.256981f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0.041887f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0.063659f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0.011013f</a:t>
            </a:r>
            <a:r>
              <a:rPr lang="en-US" sz="900">
                <a:solidFill>
                  <a:schemeClr val="dk1"/>
                </a:solidFill>
              </a:rPr>
              <a:t>, …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73A49"/>
                </a:solidFill>
              </a:rPr>
              <a:t>static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const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float</a:t>
            </a:r>
            <a:r>
              <a:rPr lang="en-US" sz="900">
                <a:solidFill>
                  <a:schemeClr val="dk1"/>
                </a:solidFill>
              </a:rPr>
              <a:t> mynet_layer_1_biases[</a:t>
            </a:r>
            <a:r>
              <a:rPr lang="en-US" sz="900">
                <a:solidFill>
                  <a:srgbClr val="005CC5"/>
                </a:solidFill>
              </a:rPr>
              <a:t>4</a:t>
            </a:r>
            <a:r>
              <a:rPr lang="en-US" sz="900">
                <a:solidFill>
                  <a:schemeClr val="dk1"/>
                </a:solidFill>
              </a:rPr>
              <a:t>] = { </a:t>
            </a:r>
            <a:r>
              <a:rPr lang="en-US" sz="900">
                <a:solidFill>
                  <a:srgbClr val="005CC5"/>
                </a:solidFill>
              </a:rPr>
              <a:t>0.001242f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0.010440f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-0.005309f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-0.006540f</a:t>
            </a:r>
            <a:r>
              <a:rPr lang="en-US" sz="900">
                <a:solidFill>
                  <a:schemeClr val="dk1"/>
                </a:solidFill>
              </a:rPr>
              <a:t> };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73A49"/>
                </a:solidFill>
              </a:rPr>
              <a:t>static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const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float</a:t>
            </a:r>
            <a:r>
              <a:rPr lang="en-US" sz="900">
                <a:solidFill>
                  <a:schemeClr val="dk1"/>
                </a:solidFill>
              </a:rPr>
              <a:t> mynet_layer_1_weights[</a:t>
            </a:r>
            <a:r>
              <a:rPr lang="en-US" sz="900">
                <a:solidFill>
                  <a:srgbClr val="005CC5"/>
                </a:solidFill>
              </a:rPr>
              <a:t>32</a:t>
            </a:r>
            <a:r>
              <a:rPr lang="en-US" sz="900">
                <a:solidFill>
                  <a:schemeClr val="dk1"/>
                </a:solidFill>
              </a:rPr>
              <a:t>] = { </a:t>
            </a:r>
            <a:r>
              <a:rPr lang="en-US" sz="900">
                <a:solidFill>
                  <a:srgbClr val="005CC5"/>
                </a:solidFill>
              </a:rPr>
              <a:t>-0.577215f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-0.674633f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-0.376140f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0.646900f</a:t>
            </a:r>
            <a:r>
              <a:rPr lang="en-US" sz="900">
                <a:solidFill>
                  <a:schemeClr val="dk1"/>
                </a:solidFill>
              </a:rPr>
              <a:t>, …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73A49"/>
                </a:solidFill>
              </a:rPr>
              <a:t>static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float</a:t>
            </a:r>
            <a:r>
              <a:rPr lang="en-US" sz="900">
                <a:solidFill>
                  <a:schemeClr val="dk1"/>
                </a:solidFill>
              </a:rPr>
              <a:t> mynet_buf1[</a:t>
            </a:r>
            <a:r>
              <a:rPr lang="en-US" sz="900">
                <a:solidFill>
                  <a:srgbClr val="005CC5"/>
                </a:solidFill>
              </a:rPr>
              <a:t>8</a:t>
            </a:r>
            <a:r>
              <a:rPr lang="en-US" sz="900">
                <a:solidFill>
                  <a:schemeClr val="dk1"/>
                </a:solidFill>
              </a:rPr>
              <a:t>];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73A49"/>
                </a:solidFill>
              </a:rPr>
              <a:t>static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float</a:t>
            </a:r>
            <a:r>
              <a:rPr lang="en-US" sz="900">
                <a:solidFill>
                  <a:schemeClr val="dk1"/>
                </a:solidFill>
              </a:rPr>
              <a:t> mynet_buf2[</a:t>
            </a:r>
            <a:r>
              <a:rPr lang="en-US" sz="900">
                <a:solidFill>
                  <a:srgbClr val="005CC5"/>
                </a:solidFill>
              </a:rPr>
              <a:t>8</a:t>
            </a:r>
            <a:r>
              <a:rPr lang="en-US" sz="900">
                <a:solidFill>
                  <a:schemeClr val="dk1"/>
                </a:solidFill>
              </a:rPr>
              <a:t>];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73A49"/>
                </a:solidFill>
              </a:rPr>
              <a:t>static</a:t>
            </a:r>
            <a:r>
              <a:rPr lang="en-US" sz="900">
                <a:solidFill>
                  <a:schemeClr val="dk1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const</a:t>
            </a:r>
            <a:r>
              <a:rPr lang="en-US" sz="900">
                <a:solidFill>
                  <a:schemeClr val="dk1"/>
                </a:solidFill>
              </a:rPr>
              <a:t> EmlNetLayer mynet_layers[</a:t>
            </a:r>
            <a:r>
              <a:rPr lang="en-US" sz="900">
                <a:solidFill>
                  <a:srgbClr val="005CC5"/>
                </a:solidFill>
              </a:rPr>
              <a:t>2</a:t>
            </a:r>
            <a:r>
              <a:rPr lang="en-US" sz="900">
                <a:solidFill>
                  <a:schemeClr val="dk1"/>
                </a:solidFill>
              </a:rPr>
              <a:t>] = {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{ </a:t>
            </a:r>
            <a:r>
              <a:rPr lang="en-US" sz="900">
                <a:solidFill>
                  <a:srgbClr val="005CC5"/>
                </a:solidFill>
              </a:rPr>
              <a:t>8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3</a:t>
            </a:r>
            <a:r>
              <a:rPr lang="en-US" sz="900">
                <a:solidFill>
                  <a:schemeClr val="dk1"/>
                </a:solidFill>
              </a:rPr>
              <a:t>, mynet_layer_0_weights, mynet_layer_0_biases, EmlNetActivationRelu },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{ </a:t>
            </a:r>
            <a:r>
              <a:rPr lang="en-US" sz="900">
                <a:solidFill>
                  <a:srgbClr val="005CC5"/>
                </a:solidFill>
              </a:rPr>
              <a:t>4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lang="en-US" sz="900">
                <a:solidFill>
                  <a:srgbClr val="005CC5"/>
                </a:solidFill>
              </a:rPr>
              <a:t>8</a:t>
            </a:r>
            <a:r>
              <a:rPr lang="en-US" sz="900">
                <a:solidFill>
                  <a:schemeClr val="dk1"/>
                </a:solidFill>
              </a:rPr>
              <a:t>, mynet_layer_1_weights, mynet_layer_1_biases, EmlNetActivationSoftmax 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};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73A49"/>
                </a:solidFill>
              </a:rPr>
              <a:t>static</a:t>
            </a:r>
            <a:r>
              <a:rPr lang="en-US" sz="900">
                <a:solidFill>
                  <a:schemeClr val="dk1"/>
                </a:solidFill>
              </a:rPr>
              <a:t> EmlNet mynet = { </a:t>
            </a:r>
            <a:r>
              <a:rPr lang="en-US" sz="900">
                <a:solidFill>
                  <a:srgbClr val="005CC5"/>
                </a:solidFill>
              </a:rPr>
              <a:t>2</a:t>
            </a:r>
            <a:r>
              <a:rPr lang="en-US" sz="900">
                <a:solidFill>
                  <a:schemeClr val="dk1"/>
                </a:solidFill>
              </a:rPr>
              <a:t>, mynet_layers, mynet_buf1, mynet_buf2, </a:t>
            </a:r>
            <a:r>
              <a:rPr lang="en-US" sz="900">
                <a:solidFill>
                  <a:srgbClr val="005CC5"/>
                </a:solidFill>
              </a:rPr>
              <a:t>8</a:t>
            </a:r>
            <a:r>
              <a:rPr lang="en-US" sz="900">
                <a:solidFill>
                  <a:schemeClr val="dk1"/>
                </a:solidFill>
              </a:rPr>
              <a:t> };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    </a:t>
            </a:r>
            <a:r>
              <a:rPr lang="en-US" sz="900">
                <a:solidFill>
                  <a:srgbClr val="D73A49"/>
                </a:solidFill>
              </a:rPr>
              <a:t>int32_t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    </a:t>
            </a:r>
            <a:r>
              <a:rPr lang="en-US" sz="900">
                <a:solidFill>
                  <a:srgbClr val="6F42C1"/>
                </a:solidFill>
              </a:rPr>
              <a:t>mynet_predict</a:t>
            </a:r>
            <a:r>
              <a:rPr lang="en-US" sz="900">
                <a:solidFill>
                  <a:srgbClr val="24292E"/>
                </a:solidFill>
              </a:rPr>
              <a:t>(</a:t>
            </a:r>
            <a:r>
              <a:rPr lang="en-US" sz="900">
                <a:solidFill>
                  <a:srgbClr val="D73A49"/>
                </a:solidFill>
              </a:rPr>
              <a:t>const</a:t>
            </a:r>
            <a:r>
              <a:rPr lang="en-US" sz="900">
                <a:solidFill>
                  <a:srgbClr val="24292E"/>
                </a:solidFill>
              </a:rPr>
              <a:t> </a:t>
            </a:r>
            <a:r>
              <a:rPr lang="en-US" sz="900">
                <a:solidFill>
                  <a:srgbClr val="D73A49"/>
                </a:solidFill>
              </a:rPr>
              <a:t>float</a:t>
            </a:r>
            <a:r>
              <a:rPr lang="en-US" sz="900">
                <a:solidFill>
                  <a:srgbClr val="24292E"/>
                </a:solidFill>
              </a:rPr>
              <a:t> *features, </a:t>
            </a:r>
            <a:r>
              <a:rPr lang="en-US" sz="900">
                <a:solidFill>
                  <a:srgbClr val="D73A49"/>
                </a:solidFill>
              </a:rPr>
              <a:t>int32_t</a:t>
            </a:r>
            <a:r>
              <a:rPr lang="en-US" sz="900">
                <a:solidFill>
                  <a:srgbClr val="24292E"/>
                </a:solidFill>
              </a:rPr>
              <a:t> n_features)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    {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        </a:t>
            </a:r>
            <a:r>
              <a:rPr lang="en-US" sz="900">
                <a:solidFill>
                  <a:srgbClr val="D73A49"/>
                </a:solidFill>
              </a:rPr>
              <a:t>return</a:t>
            </a:r>
            <a:r>
              <a:rPr lang="en-US" sz="900">
                <a:solidFill>
                  <a:schemeClr val="dk1"/>
                </a:solidFill>
              </a:rPr>
              <a:t> eml_net_predict(&amp;mynet, features, n_features);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    }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………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73A49"/>
              </a:solidFill>
            </a:endParaRPr>
          </a:p>
        </p:txBody>
      </p:sp>
      <p:sp>
        <p:nvSpPr>
          <p:cNvPr id="511" name="Google Shape;511;g2ccf9bb018a_0_377"/>
          <p:cNvSpPr txBox="1"/>
          <p:nvPr>
            <p:ph idx="1" type="body"/>
          </p:nvPr>
        </p:nvSpPr>
        <p:spPr>
          <a:xfrm>
            <a:off x="6412548" y="5520550"/>
            <a:ext cx="55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lang="en-US"/>
              <a:t>Example of generated code (neural network)</a:t>
            </a:r>
            <a:endParaRPr/>
          </a:p>
        </p:txBody>
      </p:sp>
      <p:cxnSp>
        <p:nvCxnSpPr>
          <p:cNvPr id="512" name="Google Shape;512;g2ccf9bb018a_0_377"/>
          <p:cNvCxnSpPr/>
          <p:nvPr/>
        </p:nvCxnSpPr>
        <p:spPr>
          <a:xfrm>
            <a:off x="5424000" y="3408000"/>
            <a:ext cx="720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3" name="Google Shape;513;g2ccf9bb018a_0_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1975" y="568050"/>
            <a:ext cx="1114170" cy="11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ccf9bb018a_0_371"/>
          <p:cNvSpPr txBox="1"/>
          <p:nvPr>
            <p:ph type="title"/>
          </p:nvPr>
        </p:nvSpPr>
        <p:spPr>
          <a:xfrm>
            <a:off x="454096" y="637100"/>
            <a:ext cx="10321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000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 Black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Using the C code</a:t>
            </a:r>
            <a:endParaRPr/>
          </a:p>
        </p:txBody>
      </p:sp>
      <p:sp>
        <p:nvSpPr>
          <p:cNvPr id="519" name="Google Shape;519;g2ccf9bb018a_0_371"/>
          <p:cNvSpPr txBox="1"/>
          <p:nvPr>
            <p:ph idx="2" type="body"/>
          </p:nvPr>
        </p:nvSpPr>
        <p:spPr>
          <a:xfrm>
            <a:off x="454025" y="1286575"/>
            <a:ext cx="78987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Quicksand"/>
                <a:ea typeface="Quicksand"/>
                <a:cs typeface="Quicksand"/>
                <a:sym typeface="Quicksand"/>
              </a:rPr>
              <a:t>#include </a:t>
            </a:r>
            <a:r>
              <a:rPr lang="en-US"/>
              <a:t>and call </a:t>
            </a:r>
            <a:r>
              <a:rPr b="1" lang="en-US"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predict()</a:t>
            </a:r>
            <a:r>
              <a:rPr lang="en-US"/>
              <a:t> </a:t>
            </a:r>
            <a:r>
              <a:rPr lang="en-US"/>
              <a:t> </a:t>
            </a:r>
            <a:endParaRPr/>
          </a:p>
        </p:txBody>
      </p:sp>
      <p:sp>
        <p:nvSpPr>
          <p:cNvPr id="520" name="Google Shape;520;g2ccf9bb018a_0_371"/>
          <p:cNvSpPr txBox="1"/>
          <p:nvPr/>
        </p:nvSpPr>
        <p:spPr>
          <a:xfrm>
            <a:off x="279875" y="2442475"/>
            <a:ext cx="3195000" cy="3201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737D"/>
                </a:solidFill>
              </a:rPr>
              <a:t>// Include the generated model 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CC5"/>
                </a:solidFill>
              </a:rPr>
              <a:t>#</a:t>
            </a:r>
            <a:r>
              <a:rPr lang="en-US">
                <a:solidFill>
                  <a:srgbClr val="D73A49"/>
                </a:solidFill>
              </a:rPr>
              <a:t>include</a:t>
            </a:r>
            <a:r>
              <a:rPr lang="en-US">
                <a:solidFill>
                  <a:srgbClr val="005CC5"/>
                </a:solidFill>
              </a:rPr>
              <a:t> </a:t>
            </a:r>
            <a:r>
              <a:rPr lang="en-US">
                <a:solidFill>
                  <a:srgbClr val="032F62"/>
                </a:solidFill>
              </a:rPr>
              <a:t>"mynet_model.h"</a:t>
            </a:r>
            <a:endParaRPr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737D"/>
                </a:solidFill>
              </a:rPr>
              <a:t>// index for the class we are detecting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CC5"/>
                </a:solidFill>
              </a:rPr>
              <a:t>#</a:t>
            </a:r>
            <a:r>
              <a:rPr lang="en-US">
                <a:solidFill>
                  <a:srgbClr val="D73A49"/>
                </a:solidFill>
              </a:rPr>
              <a:t>define</a:t>
            </a:r>
            <a:r>
              <a:rPr lang="en-US">
                <a:solidFill>
                  <a:srgbClr val="005CC5"/>
                </a:solidFill>
              </a:rPr>
              <a:t> MYNET_VOICE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737D"/>
                </a:solidFill>
              </a:rPr>
              <a:t>// Buffers for input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CC5"/>
                </a:solidFill>
              </a:rPr>
              <a:t>#</a:t>
            </a:r>
            <a:r>
              <a:rPr lang="en-US">
                <a:solidFill>
                  <a:srgbClr val="D73A49"/>
                </a:solidFill>
              </a:rPr>
              <a:t>define</a:t>
            </a:r>
            <a:r>
              <a:rPr lang="en-US">
                <a:solidFill>
                  <a:srgbClr val="005CC5"/>
                </a:solidFill>
              </a:rPr>
              <a:t> N_FEATURES 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73A49"/>
                </a:solidFill>
              </a:rPr>
              <a:t>float</a:t>
            </a:r>
            <a:r>
              <a:rPr lang="en-US">
                <a:solidFill>
                  <a:schemeClr val="dk1"/>
                </a:solidFill>
              </a:rPr>
              <a:t> features[N_FEATURES];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CC5"/>
                </a:solidFill>
              </a:rPr>
              <a:t>#</a:t>
            </a:r>
            <a:r>
              <a:rPr lang="en-US">
                <a:solidFill>
                  <a:srgbClr val="D73A49"/>
                </a:solidFill>
              </a:rPr>
              <a:t>define</a:t>
            </a:r>
            <a:r>
              <a:rPr lang="en-US">
                <a:solidFill>
                  <a:srgbClr val="005CC5"/>
                </a:solidFill>
              </a:rPr>
              <a:t> DATA_LENGTH 128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73A49"/>
                </a:solidFill>
              </a:rPr>
              <a:t>int16_t</a:t>
            </a:r>
            <a:r>
              <a:rPr lang="en-US">
                <a:solidFill>
                  <a:schemeClr val="dk1"/>
                </a:solidFill>
              </a:rPr>
              <a:t> sensor_data[DATA_LENGTH];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3A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3A49"/>
              </a:solidFill>
            </a:endParaRPr>
          </a:p>
        </p:txBody>
      </p:sp>
      <p:sp>
        <p:nvSpPr>
          <p:cNvPr id="521" name="Google Shape;521;g2ccf9bb018a_0_371"/>
          <p:cNvSpPr txBox="1"/>
          <p:nvPr/>
        </p:nvSpPr>
        <p:spPr>
          <a:xfrm>
            <a:off x="3602950" y="2439625"/>
            <a:ext cx="4089300" cy="3201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737D"/>
                </a:solidFill>
              </a:rPr>
              <a:t>// Get data and pre-process 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read_microphone(sensor_data, DATA_LENGTH);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preprocess_data(sensor_data, features);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737D"/>
                </a:solidFill>
              </a:rPr>
              <a:t>// Run the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out = mynet_predict(features, N_FEATURES);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6A737D"/>
                </a:solidFill>
              </a:rPr>
              <a:t>// Do something with results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73A49"/>
                </a:solidFill>
              </a:rPr>
              <a:t>if</a:t>
            </a:r>
            <a:r>
              <a:rPr lang="en-US">
                <a:solidFill>
                  <a:schemeClr val="dk1"/>
                </a:solidFill>
              </a:rPr>
              <a:t> (out == </a:t>
            </a:r>
            <a:r>
              <a:rPr lang="en-US">
                <a:solidFill>
                  <a:srgbClr val="005CC5"/>
                </a:solidFill>
              </a:rPr>
              <a:t>MYNET_VOICE</a:t>
            </a:r>
            <a:r>
              <a:rPr lang="en-US">
                <a:solidFill>
                  <a:schemeClr val="dk1"/>
                </a:solidFill>
              </a:rPr>
              <a:t>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set_display(</a:t>
            </a:r>
            <a:r>
              <a:rPr lang="en-US">
                <a:solidFill>
                  <a:srgbClr val="032F62"/>
                </a:solidFill>
              </a:rPr>
              <a:t>"voice detected"</a:t>
            </a:r>
            <a:r>
              <a:rPr lang="en-US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} </a:t>
            </a:r>
            <a:r>
              <a:rPr lang="en-US">
                <a:solidFill>
                  <a:srgbClr val="D73A49"/>
                </a:solidFill>
              </a:rPr>
              <a:t>else</a:t>
            </a:r>
            <a:r>
              <a:rPr lang="en-US">
                <a:solidFill>
                  <a:schemeClr val="dk1"/>
                </a:solidFill>
              </a:rPr>
              <a:t>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set_display(</a:t>
            </a:r>
            <a:r>
              <a:rPr lang="en-US">
                <a:solidFill>
                  <a:srgbClr val="032F62"/>
                </a:solidFill>
              </a:rPr>
              <a:t>""</a:t>
            </a:r>
            <a:r>
              <a:rPr lang="en-US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g2ccf9bb018a_0_371"/>
          <p:cNvSpPr txBox="1"/>
          <p:nvPr>
            <p:ph idx="1" type="body"/>
          </p:nvPr>
        </p:nvSpPr>
        <p:spPr>
          <a:xfrm>
            <a:off x="6287900" y="5225175"/>
            <a:ext cx="11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b="1" lang="en-US"/>
              <a:t>loop</a:t>
            </a:r>
            <a:endParaRPr b="1"/>
          </a:p>
        </p:txBody>
      </p:sp>
      <p:sp>
        <p:nvSpPr>
          <p:cNvPr id="523" name="Google Shape;523;g2ccf9bb018a_0_371"/>
          <p:cNvSpPr txBox="1"/>
          <p:nvPr>
            <p:ph idx="1" type="body"/>
          </p:nvPr>
        </p:nvSpPr>
        <p:spPr>
          <a:xfrm>
            <a:off x="2330075" y="5225175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</a:pPr>
            <a:r>
              <a:rPr b="1" lang="en-US"/>
              <a:t>setup</a:t>
            </a:r>
            <a:endParaRPr b="1"/>
          </a:p>
        </p:txBody>
      </p:sp>
      <p:pic>
        <p:nvPicPr>
          <p:cNvPr id="524" name="Google Shape;524;g2ccf9bb018a_0_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1975" y="568050"/>
            <a:ext cx="1114170" cy="11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ccf9bb018a_0_371"/>
          <p:cNvPicPr preferRelativeResize="0"/>
          <p:nvPr/>
        </p:nvPicPr>
        <p:blipFill rotWithShape="1">
          <a:blip r:embed="rId4">
            <a:alphaModFix/>
          </a:blip>
          <a:srcRect b="23776" l="18340" r="0" t="28278"/>
          <a:stretch/>
        </p:blipFill>
        <p:spPr>
          <a:xfrm>
            <a:off x="7820325" y="2442475"/>
            <a:ext cx="4089300" cy="320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nd Slides">
  <a:themeElements>
    <a:clrScheme name="Embedded Online Conference Templa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D72B9"/>
      </a:accent1>
      <a:accent2>
        <a:srgbClr val="0A354F"/>
      </a:accent2>
      <a:accent3>
        <a:srgbClr val="B70F0F"/>
      </a:accent3>
      <a:accent4>
        <a:srgbClr val="BEBEBE"/>
      </a:accent4>
      <a:accent5>
        <a:srgbClr val="444444"/>
      </a:accent5>
      <a:accent6>
        <a:srgbClr val="0000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Layouts">
  <a:themeElements>
    <a:clrScheme name="Embedded Online Conference Templa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D72B9"/>
      </a:accent1>
      <a:accent2>
        <a:srgbClr val="0A354F"/>
      </a:accent2>
      <a:accent3>
        <a:srgbClr val="B70F0F"/>
      </a:accent3>
      <a:accent4>
        <a:srgbClr val="BEBEBE"/>
      </a:accent4>
      <a:accent5>
        <a:srgbClr val="444444"/>
      </a:accent5>
      <a:accent6>
        <a:srgbClr val="0000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Layouts without Video">
  <a:themeElements>
    <a:clrScheme name="Embedded Online Conference Templa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D72B9"/>
      </a:accent1>
      <a:accent2>
        <a:srgbClr val="0A354F"/>
      </a:accent2>
      <a:accent3>
        <a:srgbClr val="B70F0F"/>
      </a:accent3>
      <a:accent4>
        <a:srgbClr val="BEBEBE"/>
      </a:accent4>
      <a:accent5>
        <a:srgbClr val="444444"/>
      </a:accent5>
      <a:accent6>
        <a:srgbClr val="0000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Layouts with Video">
  <a:themeElements>
    <a:clrScheme name="Embedded Online Conference Templa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D72B9"/>
      </a:accent1>
      <a:accent2>
        <a:srgbClr val="0A354F"/>
      </a:accent2>
      <a:accent3>
        <a:srgbClr val="B70F0F"/>
      </a:accent3>
      <a:accent4>
        <a:srgbClr val="BEBEBE"/>
      </a:accent4>
      <a:accent5>
        <a:srgbClr val="444444"/>
      </a:accent5>
      <a:accent6>
        <a:srgbClr val="0000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2020-04-11T20:43:56Z</dcterms:created>
</cp:coreProperties>
</file>